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6" r:id="rId2"/>
    <p:sldId id="271" r:id="rId3"/>
    <p:sldId id="274" r:id="rId4"/>
    <p:sldId id="278" r:id="rId5"/>
    <p:sldId id="279" r:id="rId6"/>
    <p:sldId id="262" r:id="rId7"/>
    <p:sldId id="281" r:id="rId8"/>
    <p:sldId id="265" r:id="rId9"/>
    <p:sldId id="266" r:id="rId10"/>
    <p:sldId id="264" r:id="rId11"/>
    <p:sldId id="269" r:id="rId12"/>
    <p:sldId id="260" r:id="rId13"/>
    <p:sldId id="267" r:id="rId14"/>
    <p:sldId id="268" r:id="rId15"/>
    <p:sldId id="28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7" d="100"/>
          <a:sy n="57" d="100"/>
        </p:scale>
        <p:origin x="169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BEC9B7-74D5-F7EA-3B13-41D9544A2FE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98A1CBFF-520C-5D5E-C2AB-A99A02411B5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4500C8B-3AAA-4068-A791-79D74CF5A9EF}" type="datetimeFigureOut">
              <a:rPr lang="en-GB"/>
              <a:pPr>
                <a:defRPr/>
              </a:pPr>
              <a:t>15/03/2023</a:t>
            </a:fld>
            <a:endParaRPr lang="en-GB"/>
          </a:p>
        </p:txBody>
      </p:sp>
      <p:sp>
        <p:nvSpPr>
          <p:cNvPr id="4" name="Slide Image Placeholder 3">
            <a:extLst>
              <a:ext uri="{FF2B5EF4-FFF2-40B4-BE49-F238E27FC236}">
                <a16:creationId xmlns:a16="http://schemas.microsoft.com/office/drawing/2014/main" id="{FA48BF23-977E-4E58-2243-FA0D4DBE5CD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A48BE1C8-E40D-952E-8423-0A2301A773E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58AAA6B2-8453-120E-8FC1-86BED6E6502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035F5FAC-376E-ECFD-DC31-4BB999A9304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F76320D-5F2B-414B-9E17-FDACA028A88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2BF704E-DA17-6F5B-FE10-BD844AED1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C48704F-21D9-1B83-D233-81B0A867D0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9460" name="Slide Number Placeholder 3">
            <a:extLst>
              <a:ext uri="{FF2B5EF4-FFF2-40B4-BE49-F238E27FC236}">
                <a16:creationId xmlns:a16="http://schemas.microsoft.com/office/drawing/2014/main" id="{53628338-A92A-93A8-1FD4-79DA3C448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000CCD-4F97-4A3B-A606-B06DE4AD3BA8}" type="slidenum">
              <a:rPr lang="en-GB" altLang="en-US"/>
              <a:pPr eaLnBrk="1" hangingPunct="1"/>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13">
            <a:extLst>
              <a:ext uri="{FF2B5EF4-FFF2-40B4-BE49-F238E27FC236}">
                <a16:creationId xmlns:a16="http://schemas.microsoft.com/office/drawing/2014/main" id="{9C99AB08-C257-5E23-7D04-79E96F8E6B1E}"/>
              </a:ext>
            </a:extLst>
          </p:cNvPr>
          <p:cNvSpPr>
            <a:spLocks noGrp="1"/>
          </p:cNvSpPr>
          <p:nvPr>
            <p:ph type="dt" sz="half" idx="10"/>
          </p:nvPr>
        </p:nvSpPr>
        <p:spPr/>
        <p:txBody>
          <a:bodyPr/>
          <a:lstStyle>
            <a:lvl1pPr>
              <a:defRPr/>
            </a:lvl1pPr>
          </a:lstStyle>
          <a:p>
            <a:pPr>
              <a:defRPr/>
            </a:pPr>
            <a:fld id="{7505A294-B97A-4A49-B6A5-90374A3CCFAF}" type="datetime1">
              <a:rPr lang="en-GB"/>
              <a:pPr>
                <a:defRPr/>
              </a:pPr>
              <a:t>15/03/2023</a:t>
            </a:fld>
            <a:endParaRPr lang="en-GB"/>
          </a:p>
        </p:txBody>
      </p:sp>
      <p:sp>
        <p:nvSpPr>
          <p:cNvPr id="3" name="Footer Placeholder 2">
            <a:extLst>
              <a:ext uri="{FF2B5EF4-FFF2-40B4-BE49-F238E27FC236}">
                <a16:creationId xmlns:a16="http://schemas.microsoft.com/office/drawing/2014/main" id="{F27C1520-D995-B0AD-9788-7ABA4A45BC7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22">
            <a:extLst>
              <a:ext uri="{FF2B5EF4-FFF2-40B4-BE49-F238E27FC236}">
                <a16:creationId xmlns:a16="http://schemas.microsoft.com/office/drawing/2014/main" id="{8E4BA0EB-29A3-2567-843C-503943583C8A}"/>
              </a:ext>
            </a:extLst>
          </p:cNvPr>
          <p:cNvSpPr>
            <a:spLocks noGrp="1"/>
          </p:cNvSpPr>
          <p:nvPr>
            <p:ph type="sldNum" sz="quarter" idx="12"/>
          </p:nvPr>
        </p:nvSpPr>
        <p:spPr/>
        <p:txBody>
          <a:bodyPr/>
          <a:lstStyle>
            <a:lvl1pPr>
              <a:defRPr/>
            </a:lvl1pPr>
          </a:lstStyle>
          <a:p>
            <a:fld id="{3C59634D-B357-44B7-899B-9184DC7959D6}" type="slidenum">
              <a:rPr lang="en-GB" altLang="en-US"/>
              <a:pPr/>
              <a:t>‹#›</a:t>
            </a:fld>
            <a:endParaRPr lang="en-GB" altLang="en-US"/>
          </a:p>
        </p:txBody>
      </p:sp>
    </p:spTree>
    <p:extLst>
      <p:ext uri="{BB962C8B-B14F-4D97-AF65-F5344CB8AC3E}">
        <p14:creationId xmlns:p14="http://schemas.microsoft.com/office/powerpoint/2010/main" val="174562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DD46EEB-3BEA-B658-B532-1DC8DE45C34D}"/>
              </a:ext>
            </a:extLst>
          </p:cNvPr>
          <p:cNvSpPr>
            <a:spLocks noGrp="1"/>
          </p:cNvSpPr>
          <p:nvPr>
            <p:ph type="dt" sz="half" idx="10"/>
          </p:nvPr>
        </p:nvSpPr>
        <p:spPr/>
        <p:txBody>
          <a:bodyPr/>
          <a:lstStyle>
            <a:lvl1pPr>
              <a:defRPr/>
            </a:lvl1pPr>
          </a:lstStyle>
          <a:p>
            <a:pPr>
              <a:defRPr/>
            </a:pPr>
            <a:fld id="{F44FBD7C-416B-42DE-80D7-D692ACD0B097}" type="datetime1">
              <a:rPr lang="en-GB"/>
              <a:pPr>
                <a:defRPr/>
              </a:pPr>
              <a:t>15/03/2023</a:t>
            </a:fld>
            <a:endParaRPr lang="en-GB"/>
          </a:p>
        </p:txBody>
      </p:sp>
      <p:sp>
        <p:nvSpPr>
          <p:cNvPr id="5" name="Footer Placeholder 2">
            <a:extLst>
              <a:ext uri="{FF2B5EF4-FFF2-40B4-BE49-F238E27FC236}">
                <a16:creationId xmlns:a16="http://schemas.microsoft.com/office/drawing/2014/main" id="{FD18A144-FF44-82A6-899F-52895E2EA8E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DB85A0AE-FDD2-5F99-7DBA-ACF9EF8F2E89}"/>
              </a:ext>
            </a:extLst>
          </p:cNvPr>
          <p:cNvSpPr>
            <a:spLocks noGrp="1"/>
          </p:cNvSpPr>
          <p:nvPr>
            <p:ph type="sldNum" sz="quarter" idx="12"/>
          </p:nvPr>
        </p:nvSpPr>
        <p:spPr/>
        <p:txBody>
          <a:bodyPr/>
          <a:lstStyle>
            <a:lvl1pPr>
              <a:defRPr/>
            </a:lvl1pPr>
          </a:lstStyle>
          <a:p>
            <a:fld id="{04AEC1D8-E744-407F-A693-13D04448BDDB}" type="slidenum">
              <a:rPr lang="en-GB" altLang="en-US"/>
              <a:pPr/>
              <a:t>‹#›</a:t>
            </a:fld>
            <a:endParaRPr lang="en-GB" altLang="en-US"/>
          </a:p>
        </p:txBody>
      </p:sp>
    </p:spTree>
    <p:extLst>
      <p:ext uri="{BB962C8B-B14F-4D97-AF65-F5344CB8AC3E}">
        <p14:creationId xmlns:p14="http://schemas.microsoft.com/office/powerpoint/2010/main" val="14191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6A0CE76-00C0-D054-6495-D0F2AA8076A4}"/>
              </a:ext>
            </a:extLst>
          </p:cNvPr>
          <p:cNvSpPr>
            <a:spLocks noGrp="1"/>
          </p:cNvSpPr>
          <p:nvPr>
            <p:ph type="dt" sz="half" idx="10"/>
          </p:nvPr>
        </p:nvSpPr>
        <p:spPr/>
        <p:txBody>
          <a:bodyPr/>
          <a:lstStyle>
            <a:lvl1pPr>
              <a:defRPr/>
            </a:lvl1pPr>
          </a:lstStyle>
          <a:p>
            <a:pPr>
              <a:defRPr/>
            </a:pPr>
            <a:fld id="{7AFB818F-0434-4F63-8D6A-E1542B560A12}" type="datetime1">
              <a:rPr lang="en-GB"/>
              <a:pPr>
                <a:defRPr/>
              </a:pPr>
              <a:t>15/03/2023</a:t>
            </a:fld>
            <a:endParaRPr lang="en-GB"/>
          </a:p>
        </p:txBody>
      </p:sp>
      <p:sp>
        <p:nvSpPr>
          <p:cNvPr id="5" name="Footer Placeholder 2">
            <a:extLst>
              <a:ext uri="{FF2B5EF4-FFF2-40B4-BE49-F238E27FC236}">
                <a16:creationId xmlns:a16="http://schemas.microsoft.com/office/drawing/2014/main" id="{F121B98A-139F-4D58-12D0-770067AE7C7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82F898BC-95AF-CD2C-C381-9FE5B511C221}"/>
              </a:ext>
            </a:extLst>
          </p:cNvPr>
          <p:cNvSpPr>
            <a:spLocks noGrp="1"/>
          </p:cNvSpPr>
          <p:nvPr>
            <p:ph type="sldNum" sz="quarter" idx="12"/>
          </p:nvPr>
        </p:nvSpPr>
        <p:spPr/>
        <p:txBody>
          <a:bodyPr/>
          <a:lstStyle>
            <a:lvl1pPr>
              <a:defRPr/>
            </a:lvl1pPr>
          </a:lstStyle>
          <a:p>
            <a:fld id="{D783FBA9-C982-4ACF-B1F4-61A3D72A6684}" type="slidenum">
              <a:rPr lang="en-GB" altLang="en-US"/>
              <a:pPr/>
              <a:t>‹#›</a:t>
            </a:fld>
            <a:endParaRPr lang="en-GB" altLang="en-US"/>
          </a:p>
        </p:txBody>
      </p:sp>
    </p:spTree>
    <p:extLst>
      <p:ext uri="{BB962C8B-B14F-4D97-AF65-F5344CB8AC3E}">
        <p14:creationId xmlns:p14="http://schemas.microsoft.com/office/powerpoint/2010/main" val="211873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A40F286-2A71-827B-B7DF-492166DB3585}"/>
              </a:ext>
            </a:extLst>
          </p:cNvPr>
          <p:cNvSpPr>
            <a:spLocks noGrp="1"/>
          </p:cNvSpPr>
          <p:nvPr>
            <p:ph type="dt" sz="half" idx="10"/>
          </p:nvPr>
        </p:nvSpPr>
        <p:spPr/>
        <p:txBody>
          <a:bodyPr/>
          <a:lstStyle>
            <a:lvl1pPr>
              <a:defRPr/>
            </a:lvl1pPr>
          </a:lstStyle>
          <a:p>
            <a:pPr>
              <a:defRPr/>
            </a:pPr>
            <a:fld id="{EFA431D0-39FD-48C3-92FE-5A0D49C9D56D}" type="datetime1">
              <a:rPr lang="en-GB"/>
              <a:pPr>
                <a:defRPr/>
              </a:pPr>
              <a:t>15/03/2023</a:t>
            </a:fld>
            <a:endParaRPr lang="en-GB"/>
          </a:p>
        </p:txBody>
      </p:sp>
      <p:sp>
        <p:nvSpPr>
          <p:cNvPr id="5" name="Footer Placeholder 2">
            <a:extLst>
              <a:ext uri="{FF2B5EF4-FFF2-40B4-BE49-F238E27FC236}">
                <a16:creationId xmlns:a16="http://schemas.microsoft.com/office/drawing/2014/main" id="{52DC0053-5B86-FE90-5212-A026505BDB8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73481130-8D42-8FE8-0317-563956928761}"/>
              </a:ext>
            </a:extLst>
          </p:cNvPr>
          <p:cNvSpPr>
            <a:spLocks noGrp="1"/>
          </p:cNvSpPr>
          <p:nvPr>
            <p:ph type="sldNum" sz="quarter" idx="12"/>
          </p:nvPr>
        </p:nvSpPr>
        <p:spPr/>
        <p:txBody>
          <a:bodyPr/>
          <a:lstStyle>
            <a:lvl1pPr>
              <a:defRPr/>
            </a:lvl1pPr>
          </a:lstStyle>
          <a:p>
            <a:fld id="{DF50A3EF-BC0C-4603-A2E0-52ADFAF09C9F}" type="slidenum">
              <a:rPr lang="en-GB" altLang="en-US"/>
              <a:pPr/>
              <a:t>‹#›</a:t>
            </a:fld>
            <a:endParaRPr lang="en-GB" altLang="en-US"/>
          </a:p>
        </p:txBody>
      </p:sp>
    </p:spTree>
    <p:extLst>
      <p:ext uri="{BB962C8B-B14F-4D97-AF65-F5344CB8AC3E}">
        <p14:creationId xmlns:p14="http://schemas.microsoft.com/office/powerpoint/2010/main" val="323115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8CEB0356-2382-E6F4-E331-2871D0BAC69E}"/>
              </a:ext>
            </a:extLst>
          </p:cNvPr>
          <p:cNvSpPr>
            <a:spLocks noGrp="1"/>
          </p:cNvSpPr>
          <p:nvPr>
            <p:ph type="dt" sz="half" idx="10"/>
          </p:nvPr>
        </p:nvSpPr>
        <p:spPr/>
        <p:txBody>
          <a:bodyPr/>
          <a:lstStyle>
            <a:lvl1pPr>
              <a:defRPr/>
            </a:lvl1pPr>
          </a:lstStyle>
          <a:p>
            <a:pPr>
              <a:defRPr/>
            </a:pPr>
            <a:fld id="{23FCF46D-A9A4-4C6D-BF10-4AB33DC383D4}" type="datetime1">
              <a:rPr lang="en-GB"/>
              <a:pPr>
                <a:defRPr/>
              </a:pPr>
              <a:t>15/03/2023</a:t>
            </a:fld>
            <a:endParaRPr lang="en-GB"/>
          </a:p>
        </p:txBody>
      </p:sp>
      <p:sp>
        <p:nvSpPr>
          <p:cNvPr id="5" name="Footer Placeholder 4">
            <a:extLst>
              <a:ext uri="{FF2B5EF4-FFF2-40B4-BE49-F238E27FC236}">
                <a16:creationId xmlns:a16="http://schemas.microsoft.com/office/drawing/2014/main" id="{46A4FE2F-C86D-0873-B1F6-A384498884B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BCE807E-A179-F12A-F42A-09825491F801}"/>
              </a:ext>
            </a:extLst>
          </p:cNvPr>
          <p:cNvSpPr>
            <a:spLocks noGrp="1"/>
          </p:cNvSpPr>
          <p:nvPr>
            <p:ph type="sldNum" sz="quarter" idx="12"/>
          </p:nvPr>
        </p:nvSpPr>
        <p:spPr/>
        <p:txBody>
          <a:bodyPr/>
          <a:lstStyle>
            <a:lvl1pPr>
              <a:defRPr/>
            </a:lvl1pPr>
          </a:lstStyle>
          <a:p>
            <a:fld id="{966B8CB8-B26A-4023-9E42-BC682495BBC6}" type="slidenum">
              <a:rPr lang="en-GB" altLang="en-US"/>
              <a:pPr/>
              <a:t>‹#›</a:t>
            </a:fld>
            <a:endParaRPr lang="en-GB" altLang="en-US"/>
          </a:p>
        </p:txBody>
      </p:sp>
    </p:spTree>
    <p:extLst>
      <p:ext uri="{BB962C8B-B14F-4D97-AF65-F5344CB8AC3E}">
        <p14:creationId xmlns:p14="http://schemas.microsoft.com/office/powerpoint/2010/main" val="25684570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AF63BC6-C80D-BD27-BA98-EE207FADBDA8}"/>
              </a:ext>
            </a:extLst>
          </p:cNvPr>
          <p:cNvSpPr>
            <a:spLocks noGrp="1"/>
          </p:cNvSpPr>
          <p:nvPr>
            <p:ph type="dt" sz="half" idx="10"/>
          </p:nvPr>
        </p:nvSpPr>
        <p:spPr/>
        <p:txBody>
          <a:bodyPr/>
          <a:lstStyle>
            <a:lvl1pPr>
              <a:defRPr/>
            </a:lvl1pPr>
          </a:lstStyle>
          <a:p>
            <a:pPr>
              <a:defRPr/>
            </a:pPr>
            <a:fld id="{4D37021A-AF4E-4679-9B28-EB1317642DAC}" type="datetime1">
              <a:rPr lang="en-GB"/>
              <a:pPr>
                <a:defRPr/>
              </a:pPr>
              <a:t>15/03/2023</a:t>
            </a:fld>
            <a:endParaRPr lang="en-GB"/>
          </a:p>
        </p:txBody>
      </p:sp>
      <p:sp>
        <p:nvSpPr>
          <p:cNvPr id="6" name="Footer Placeholder 2">
            <a:extLst>
              <a:ext uri="{FF2B5EF4-FFF2-40B4-BE49-F238E27FC236}">
                <a16:creationId xmlns:a16="http://schemas.microsoft.com/office/drawing/2014/main" id="{81088810-7993-7D36-E1E8-1134CC7DFC0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62FB7557-9160-FF59-B63F-BA674D25A0FC}"/>
              </a:ext>
            </a:extLst>
          </p:cNvPr>
          <p:cNvSpPr>
            <a:spLocks noGrp="1"/>
          </p:cNvSpPr>
          <p:nvPr>
            <p:ph type="sldNum" sz="quarter" idx="12"/>
          </p:nvPr>
        </p:nvSpPr>
        <p:spPr/>
        <p:txBody>
          <a:bodyPr/>
          <a:lstStyle>
            <a:lvl1pPr>
              <a:defRPr/>
            </a:lvl1pPr>
          </a:lstStyle>
          <a:p>
            <a:fld id="{99BFAF88-F269-4DC6-99EA-FFA27DD6EFF6}" type="slidenum">
              <a:rPr lang="en-GB" altLang="en-US"/>
              <a:pPr/>
              <a:t>‹#›</a:t>
            </a:fld>
            <a:endParaRPr lang="en-GB" altLang="en-US"/>
          </a:p>
        </p:txBody>
      </p:sp>
    </p:spTree>
    <p:extLst>
      <p:ext uri="{BB962C8B-B14F-4D97-AF65-F5344CB8AC3E}">
        <p14:creationId xmlns:p14="http://schemas.microsoft.com/office/powerpoint/2010/main" val="365234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D240F542-B5C5-9E57-A8A8-A089F970377A}"/>
              </a:ext>
            </a:extLst>
          </p:cNvPr>
          <p:cNvSpPr>
            <a:spLocks noGrp="1"/>
          </p:cNvSpPr>
          <p:nvPr>
            <p:ph type="dt" sz="half" idx="10"/>
          </p:nvPr>
        </p:nvSpPr>
        <p:spPr/>
        <p:txBody>
          <a:bodyPr/>
          <a:lstStyle>
            <a:lvl1pPr>
              <a:defRPr/>
            </a:lvl1pPr>
          </a:lstStyle>
          <a:p>
            <a:pPr>
              <a:defRPr/>
            </a:pPr>
            <a:fld id="{1E21DD46-BF57-496A-B866-3D975A5BB133}" type="datetime1">
              <a:rPr lang="en-GB"/>
              <a:pPr>
                <a:defRPr/>
              </a:pPr>
              <a:t>15/03/2023</a:t>
            </a:fld>
            <a:endParaRPr lang="en-GB"/>
          </a:p>
        </p:txBody>
      </p:sp>
      <p:sp>
        <p:nvSpPr>
          <p:cNvPr id="8" name="Footer Placeholder 2">
            <a:extLst>
              <a:ext uri="{FF2B5EF4-FFF2-40B4-BE49-F238E27FC236}">
                <a16:creationId xmlns:a16="http://schemas.microsoft.com/office/drawing/2014/main" id="{043E72EE-8B2D-A28E-C225-677A41C3B41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22">
            <a:extLst>
              <a:ext uri="{FF2B5EF4-FFF2-40B4-BE49-F238E27FC236}">
                <a16:creationId xmlns:a16="http://schemas.microsoft.com/office/drawing/2014/main" id="{A7096014-7DC7-CAE0-50B5-7F45F2D632F7}"/>
              </a:ext>
            </a:extLst>
          </p:cNvPr>
          <p:cNvSpPr>
            <a:spLocks noGrp="1"/>
          </p:cNvSpPr>
          <p:nvPr>
            <p:ph type="sldNum" sz="quarter" idx="12"/>
          </p:nvPr>
        </p:nvSpPr>
        <p:spPr/>
        <p:txBody>
          <a:bodyPr/>
          <a:lstStyle>
            <a:lvl1pPr>
              <a:defRPr/>
            </a:lvl1pPr>
          </a:lstStyle>
          <a:p>
            <a:fld id="{829CCD39-1DD7-46E2-B616-7FE143E80710}" type="slidenum">
              <a:rPr lang="en-GB" altLang="en-US"/>
              <a:pPr/>
              <a:t>‹#›</a:t>
            </a:fld>
            <a:endParaRPr lang="en-GB" altLang="en-US"/>
          </a:p>
        </p:txBody>
      </p:sp>
    </p:spTree>
    <p:extLst>
      <p:ext uri="{BB962C8B-B14F-4D97-AF65-F5344CB8AC3E}">
        <p14:creationId xmlns:p14="http://schemas.microsoft.com/office/powerpoint/2010/main" val="83299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D623B911-BF03-2272-ADD1-8EA23412B66E}"/>
              </a:ext>
            </a:extLst>
          </p:cNvPr>
          <p:cNvSpPr>
            <a:spLocks noGrp="1"/>
          </p:cNvSpPr>
          <p:nvPr>
            <p:ph type="dt" sz="half" idx="10"/>
          </p:nvPr>
        </p:nvSpPr>
        <p:spPr/>
        <p:txBody>
          <a:bodyPr/>
          <a:lstStyle>
            <a:lvl1pPr>
              <a:defRPr/>
            </a:lvl1pPr>
          </a:lstStyle>
          <a:p>
            <a:pPr>
              <a:defRPr/>
            </a:pPr>
            <a:fld id="{C5880A01-84E2-4EF5-BB14-C6A8017E4C89}" type="datetime1">
              <a:rPr lang="en-GB"/>
              <a:pPr>
                <a:defRPr/>
              </a:pPr>
              <a:t>15/03/2023</a:t>
            </a:fld>
            <a:endParaRPr lang="en-GB"/>
          </a:p>
        </p:txBody>
      </p:sp>
      <p:sp>
        <p:nvSpPr>
          <p:cNvPr id="4" name="Footer Placeholder 2">
            <a:extLst>
              <a:ext uri="{FF2B5EF4-FFF2-40B4-BE49-F238E27FC236}">
                <a16:creationId xmlns:a16="http://schemas.microsoft.com/office/drawing/2014/main" id="{972DED7A-AE83-F2DA-1D14-8F1057D8FF1E}"/>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22">
            <a:extLst>
              <a:ext uri="{FF2B5EF4-FFF2-40B4-BE49-F238E27FC236}">
                <a16:creationId xmlns:a16="http://schemas.microsoft.com/office/drawing/2014/main" id="{1AA3AE85-7CE8-6DFA-0213-0F40AFCEFF2F}"/>
              </a:ext>
            </a:extLst>
          </p:cNvPr>
          <p:cNvSpPr>
            <a:spLocks noGrp="1"/>
          </p:cNvSpPr>
          <p:nvPr>
            <p:ph type="sldNum" sz="quarter" idx="12"/>
          </p:nvPr>
        </p:nvSpPr>
        <p:spPr/>
        <p:txBody>
          <a:bodyPr/>
          <a:lstStyle>
            <a:lvl1pPr>
              <a:defRPr/>
            </a:lvl1pPr>
          </a:lstStyle>
          <a:p>
            <a:fld id="{9C8919D0-07A6-4117-B56B-B07E03554E9A}" type="slidenum">
              <a:rPr lang="en-GB" altLang="en-US"/>
              <a:pPr/>
              <a:t>‹#›</a:t>
            </a:fld>
            <a:endParaRPr lang="en-GB" altLang="en-US"/>
          </a:p>
        </p:txBody>
      </p:sp>
    </p:spTree>
    <p:extLst>
      <p:ext uri="{BB962C8B-B14F-4D97-AF65-F5344CB8AC3E}">
        <p14:creationId xmlns:p14="http://schemas.microsoft.com/office/powerpoint/2010/main" val="2671692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C3981B92-281B-E608-0AEB-346F1F9F5AFD}"/>
              </a:ext>
            </a:extLst>
          </p:cNvPr>
          <p:cNvSpPr>
            <a:spLocks noGrp="1"/>
          </p:cNvSpPr>
          <p:nvPr>
            <p:ph type="dt" sz="half" idx="10"/>
          </p:nvPr>
        </p:nvSpPr>
        <p:spPr/>
        <p:txBody>
          <a:bodyPr/>
          <a:lstStyle>
            <a:lvl1pPr>
              <a:defRPr/>
            </a:lvl1pPr>
          </a:lstStyle>
          <a:p>
            <a:pPr>
              <a:defRPr/>
            </a:pPr>
            <a:fld id="{6AB298AE-E4EE-4A09-8CA7-11F2D1C4B511}" type="datetime1">
              <a:rPr lang="en-GB"/>
              <a:pPr>
                <a:defRPr/>
              </a:pPr>
              <a:t>15/03/2023</a:t>
            </a:fld>
            <a:endParaRPr lang="en-GB"/>
          </a:p>
        </p:txBody>
      </p:sp>
      <p:sp>
        <p:nvSpPr>
          <p:cNvPr id="3" name="Footer Placeholder 2">
            <a:extLst>
              <a:ext uri="{FF2B5EF4-FFF2-40B4-BE49-F238E27FC236}">
                <a16:creationId xmlns:a16="http://schemas.microsoft.com/office/drawing/2014/main" id="{DB8B0D06-BFB6-EACE-9ED4-C527ACE898F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22">
            <a:extLst>
              <a:ext uri="{FF2B5EF4-FFF2-40B4-BE49-F238E27FC236}">
                <a16:creationId xmlns:a16="http://schemas.microsoft.com/office/drawing/2014/main" id="{709A6490-FC9C-8C69-C5D2-6469F856A43D}"/>
              </a:ext>
            </a:extLst>
          </p:cNvPr>
          <p:cNvSpPr>
            <a:spLocks noGrp="1"/>
          </p:cNvSpPr>
          <p:nvPr>
            <p:ph type="sldNum" sz="quarter" idx="12"/>
          </p:nvPr>
        </p:nvSpPr>
        <p:spPr/>
        <p:txBody>
          <a:bodyPr/>
          <a:lstStyle>
            <a:lvl1pPr>
              <a:defRPr/>
            </a:lvl1pPr>
          </a:lstStyle>
          <a:p>
            <a:fld id="{6EC4A7E6-F42E-4BE7-BC67-8C3D734AB385}" type="slidenum">
              <a:rPr lang="en-GB" altLang="en-US"/>
              <a:pPr/>
              <a:t>‹#›</a:t>
            </a:fld>
            <a:endParaRPr lang="en-GB" altLang="en-US"/>
          </a:p>
        </p:txBody>
      </p:sp>
    </p:spTree>
    <p:extLst>
      <p:ext uri="{BB962C8B-B14F-4D97-AF65-F5344CB8AC3E}">
        <p14:creationId xmlns:p14="http://schemas.microsoft.com/office/powerpoint/2010/main" val="414622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4267D2FA-76A3-0FC0-1C14-5F915976F9ED}"/>
              </a:ext>
            </a:extLst>
          </p:cNvPr>
          <p:cNvSpPr>
            <a:spLocks noGrp="1"/>
          </p:cNvSpPr>
          <p:nvPr>
            <p:ph type="dt" sz="half" idx="10"/>
          </p:nvPr>
        </p:nvSpPr>
        <p:spPr/>
        <p:txBody>
          <a:bodyPr/>
          <a:lstStyle>
            <a:lvl1pPr>
              <a:defRPr/>
            </a:lvl1pPr>
          </a:lstStyle>
          <a:p>
            <a:pPr>
              <a:defRPr/>
            </a:pPr>
            <a:fld id="{6E9EB7C3-68E9-49D1-9178-DA0F37E6BEC3}" type="datetime1">
              <a:rPr lang="en-GB"/>
              <a:pPr>
                <a:defRPr/>
              </a:pPr>
              <a:t>15/03/2023</a:t>
            </a:fld>
            <a:endParaRPr lang="en-GB"/>
          </a:p>
        </p:txBody>
      </p:sp>
      <p:sp>
        <p:nvSpPr>
          <p:cNvPr id="6" name="Footer Placeholder 2">
            <a:extLst>
              <a:ext uri="{FF2B5EF4-FFF2-40B4-BE49-F238E27FC236}">
                <a16:creationId xmlns:a16="http://schemas.microsoft.com/office/drawing/2014/main" id="{3EB32DCE-FBB5-DB77-C9F4-B668A32056C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BC101C60-B772-0360-BD29-605B612432C7}"/>
              </a:ext>
            </a:extLst>
          </p:cNvPr>
          <p:cNvSpPr>
            <a:spLocks noGrp="1"/>
          </p:cNvSpPr>
          <p:nvPr>
            <p:ph type="sldNum" sz="quarter" idx="12"/>
          </p:nvPr>
        </p:nvSpPr>
        <p:spPr/>
        <p:txBody>
          <a:bodyPr/>
          <a:lstStyle>
            <a:lvl1pPr>
              <a:defRPr/>
            </a:lvl1pPr>
          </a:lstStyle>
          <a:p>
            <a:fld id="{90708CA8-F031-4D1C-861B-C26F8727501F}" type="slidenum">
              <a:rPr lang="en-GB" altLang="en-US"/>
              <a:pPr/>
              <a:t>‹#›</a:t>
            </a:fld>
            <a:endParaRPr lang="en-GB" altLang="en-US"/>
          </a:p>
        </p:txBody>
      </p:sp>
    </p:spTree>
    <p:extLst>
      <p:ext uri="{BB962C8B-B14F-4D97-AF65-F5344CB8AC3E}">
        <p14:creationId xmlns:p14="http://schemas.microsoft.com/office/powerpoint/2010/main" val="152290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82764E64-A4A7-3883-2A82-65B4062372E8}"/>
              </a:ext>
            </a:extLst>
          </p:cNvPr>
          <p:cNvSpPr>
            <a:spLocks noGrp="1"/>
          </p:cNvSpPr>
          <p:nvPr>
            <p:ph type="dt" sz="half" idx="10"/>
          </p:nvPr>
        </p:nvSpPr>
        <p:spPr/>
        <p:txBody>
          <a:bodyPr/>
          <a:lstStyle>
            <a:lvl1pPr>
              <a:defRPr/>
            </a:lvl1pPr>
          </a:lstStyle>
          <a:p>
            <a:pPr>
              <a:defRPr/>
            </a:pPr>
            <a:fld id="{E4F20990-3541-445F-A625-6FAE71A15079}" type="datetime1">
              <a:rPr lang="en-GB"/>
              <a:pPr>
                <a:defRPr/>
              </a:pPr>
              <a:t>15/03/2023</a:t>
            </a:fld>
            <a:endParaRPr lang="en-GB"/>
          </a:p>
        </p:txBody>
      </p:sp>
      <p:sp>
        <p:nvSpPr>
          <p:cNvPr id="6" name="Footer Placeholder 2">
            <a:extLst>
              <a:ext uri="{FF2B5EF4-FFF2-40B4-BE49-F238E27FC236}">
                <a16:creationId xmlns:a16="http://schemas.microsoft.com/office/drawing/2014/main" id="{F8152522-5DE2-F03C-4F8D-EFED7214FCE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0B7E8D62-FD4F-E080-1093-7678B5030E2D}"/>
              </a:ext>
            </a:extLst>
          </p:cNvPr>
          <p:cNvSpPr>
            <a:spLocks noGrp="1"/>
          </p:cNvSpPr>
          <p:nvPr>
            <p:ph type="sldNum" sz="quarter" idx="12"/>
          </p:nvPr>
        </p:nvSpPr>
        <p:spPr/>
        <p:txBody>
          <a:bodyPr/>
          <a:lstStyle>
            <a:lvl1pPr>
              <a:defRPr/>
            </a:lvl1pPr>
          </a:lstStyle>
          <a:p>
            <a:fld id="{4D8D0081-957A-49EF-A316-CF581468929E}" type="slidenum">
              <a:rPr lang="en-GB" altLang="en-US"/>
              <a:pPr/>
              <a:t>‹#›</a:t>
            </a:fld>
            <a:endParaRPr lang="en-GB" altLang="en-US"/>
          </a:p>
        </p:txBody>
      </p:sp>
    </p:spTree>
    <p:extLst>
      <p:ext uri="{BB962C8B-B14F-4D97-AF65-F5344CB8AC3E}">
        <p14:creationId xmlns:p14="http://schemas.microsoft.com/office/powerpoint/2010/main" val="39218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05846084-6E3D-EB6B-1A9C-31F42F3C2C21}"/>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28552F86-2E7B-B280-B0F7-0603C6893953}"/>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1898A295-3E3B-A795-C789-DB86D2DCADD0}"/>
              </a:ext>
            </a:extLst>
          </p:cNvPr>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cs typeface="Arial" charset="0"/>
              </a:defRPr>
            </a:lvl1pPr>
          </a:lstStyle>
          <a:p>
            <a:pPr>
              <a:defRPr/>
            </a:pPr>
            <a:fld id="{23CA789F-3005-401E-BC00-984D35E3A70D}" type="datetime1">
              <a:rPr lang="en-GB"/>
              <a:pPr>
                <a:defRPr/>
              </a:pPr>
              <a:t>15/03/2023</a:t>
            </a:fld>
            <a:endParaRPr lang="en-GB"/>
          </a:p>
        </p:txBody>
      </p:sp>
      <p:sp>
        <p:nvSpPr>
          <p:cNvPr id="3" name="Footer Placeholder 2">
            <a:extLst>
              <a:ext uri="{FF2B5EF4-FFF2-40B4-BE49-F238E27FC236}">
                <a16:creationId xmlns:a16="http://schemas.microsoft.com/office/drawing/2014/main" id="{316A4D1F-CDA8-EB2F-BF4A-707DB2CBC474}"/>
              </a:ext>
            </a:extLst>
          </p:cNvPr>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cs typeface="Arial" charset="0"/>
              </a:defRPr>
            </a:lvl1pPr>
          </a:lstStyle>
          <a:p>
            <a:pPr>
              <a:defRPr/>
            </a:pPr>
            <a:endParaRPr lang="en-GB"/>
          </a:p>
        </p:txBody>
      </p:sp>
      <p:sp>
        <p:nvSpPr>
          <p:cNvPr id="23" name="Slide Number Placeholder 22">
            <a:extLst>
              <a:ext uri="{FF2B5EF4-FFF2-40B4-BE49-F238E27FC236}">
                <a16:creationId xmlns:a16="http://schemas.microsoft.com/office/drawing/2014/main" id="{BD3CDD9D-D788-F494-1EF2-E5E3EAAA6967}"/>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A5555502-A01B-42DD-B496-647E507F0E7D}" type="slidenum">
              <a:rPr lang="en-GB" altLang="en-US"/>
              <a:pPr/>
              <a:t>‹#›</a:t>
            </a:fld>
            <a:endParaRPr lang="en-GB" alt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9"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ammcollections.org.uk/th.ashx?filename=%7e%2f_assets%2fartefacts%2f41-2005-5-1%2f41-2005-5-1.jpg&amp;width=900&amp;height=900&amp;aspect=4&amp;cache=1&amp;el=1"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ammcollections.org.uk/th.ashx?filename=%7e%2f_assets%2fartefacts%2f41-2005-5-1%2f41-2005-5-1.jpg&amp;width=900&amp;height=900&amp;aspect=4&amp;cache=1&amp;el=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hyperlink" Target="http://www.coincoin.com/I062.ht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upload.wikimedia.org/wikipedia/commons/6/62/Exeter_St_Thomas_station.jp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Plate 35">
            <a:extLst>
              <a:ext uri="{FF2B5EF4-FFF2-40B4-BE49-F238E27FC236}">
                <a16:creationId xmlns:a16="http://schemas.microsoft.com/office/drawing/2014/main" id="{3F30E985-1EE9-40F9-5463-6A6AB9426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514350"/>
            <a:ext cx="5759450"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a:extLst>
              <a:ext uri="{FF2B5EF4-FFF2-40B4-BE49-F238E27FC236}">
                <a16:creationId xmlns:a16="http://schemas.microsoft.com/office/drawing/2014/main" id="{98D64B9A-70B1-1D6F-1A1D-0A2539E6B503}"/>
              </a:ext>
            </a:extLst>
          </p:cNvPr>
          <p:cNvSpPr>
            <a:spLocks noGrp="1"/>
          </p:cNvSpPr>
          <p:nvPr>
            <p:ph type="title"/>
          </p:nvPr>
        </p:nvSpPr>
        <p:spPr>
          <a:xfrm>
            <a:off x="323528" y="4581128"/>
            <a:ext cx="8229600" cy="2276872"/>
          </a:xfrm>
        </p:spPr>
        <p:txBody>
          <a:bodyPr/>
          <a:lstStyle/>
          <a:p>
            <a:pPr eaLnBrk="1" hangingPunct="1">
              <a:defRPr/>
            </a:pPr>
            <a:r>
              <a:rPr lang="en-US" sz="1800" dirty="0">
                <a:latin typeface="Arial" pitchFamily="34" charset="0"/>
                <a:cs typeface="Arial" pitchFamily="34" charset="0"/>
              </a:rPr>
              <a:t>An ironworks, which was probably established late in the 16</a:t>
            </a:r>
            <a:r>
              <a:rPr lang="en-US" sz="1800" baseline="30000" dirty="0">
                <a:latin typeface="Arial" pitchFamily="34" charset="0"/>
                <a:cs typeface="Arial" pitchFamily="34" charset="0"/>
              </a:rPr>
              <a:t>th</a:t>
            </a:r>
            <a:r>
              <a:rPr lang="en-US" sz="1800" dirty="0">
                <a:latin typeface="Arial" pitchFamily="34" charset="0"/>
                <a:cs typeface="Arial" pitchFamily="34" charset="0"/>
              </a:rPr>
              <a:t> century, was located at </a:t>
            </a:r>
            <a:r>
              <a:rPr lang="en-US" sz="1800" dirty="0" err="1">
                <a:latin typeface="Arial" pitchFamily="34" charset="0"/>
                <a:cs typeface="Arial" pitchFamily="34" charset="0"/>
              </a:rPr>
              <a:t>Pontygwaith</a:t>
            </a:r>
            <a:r>
              <a:rPr lang="en-US" sz="1800" dirty="0">
                <a:latin typeface="Arial" pitchFamily="34" charset="0"/>
                <a:cs typeface="Arial" pitchFamily="34" charset="0"/>
              </a:rPr>
              <a:t> (ST 079979) in the valley of the river </a:t>
            </a:r>
            <a:r>
              <a:rPr lang="en-US" sz="1800" dirty="0" err="1">
                <a:latin typeface="Arial" pitchFamily="34" charset="0"/>
                <a:cs typeface="Arial" pitchFamily="34" charset="0"/>
              </a:rPr>
              <a:t>Taff</a:t>
            </a:r>
            <a:r>
              <a:rPr lang="en-US" sz="1800" dirty="0">
                <a:latin typeface="Arial" pitchFamily="34" charset="0"/>
                <a:cs typeface="Arial" pitchFamily="34" charset="0"/>
              </a:rPr>
              <a:t>. </a:t>
            </a:r>
            <a:br>
              <a:rPr lang="en-US" sz="1800" dirty="0">
                <a:latin typeface="Arial" pitchFamily="34" charset="0"/>
                <a:cs typeface="Arial" pitchFamily="34" charset="0"/>
              </a:rPr>
            </a:br>
            <a:br>
              <a:rPr lang="en-GB" sz="1800" dirty="0">
                <a:latin typeface="Arial" pitchFamily="34" charset="0"/>
                <a:cs typeface="Arial" pitchFamily="34" charset="0"/>
              </a:rPr>
            </a:br>
            <a:r>
              <a:rPr lang="en-US" sz="1800" dirty="0">
                <a:latin typeface="Arial" pitchFamily="34" charset="0"/>
                <a:cs typeface="Arial" pitchFamily="34" charset="0"/>
              </a:rPr>
              <a:t>This is to fire your imagination as to what a 16</a:t>
            </a:r>
            <a:r>
              <a:rPr lang="en-US" sz="1800" baseline="30000" dirty="0">
                <a:latin typeface="Arial" pitchFamily="34" charset="0"/>
                <a:cs typeface="Arial" pitchFamily="34" charset="0"/>
              </a:rPr>
              <a:t>th</a:t>
            </a:r>
            <a:r>
              <a:rPr lang="en-US" sz="1800" dirty="0">
                <a:latin typeface="Arial" pitchFamily="34" charset="0"/>
                <a:cs typeface="Arial" pitchFamily="34" charset="0"/>
              </a:rPr>
              <a:t> century foundry may have looked like!</a:t>
            </a:r>
            <a:br>
              <a:rPr lang="en-GB" sz="1800" dirty="0">
                <a:latin typeface="Arial" pitchFamily="34" charset="0"/>
                <a:cs typeface="Arial" pitchFamily="34" charset="0"/>
              </a:rPr>
            </a:br>
            <a:endParaRPr lang="en-GB" sz="1800" dirty="0"/>
          </a:p>
        </p:txBody>
      </p:sp>
      <p:sp>
        <p:nvSpPr>
          <p:cNvPr id="4" name="Slide Number Placeholder 3">
            <a:extLst>
              <a:ext uri="{FF2B5EF4-FFF2-40B4-BE49-F238E27FC236}">
                <a16:creationId xmlns:a16="http://schemas.microsoft.com/office/drawing/2014/main" id="{8F21337A-83AC-10C2-1ECF-E5AEDF8E933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0A5E8A-1B4B-4A96-9C62-5BDA83E733CA}" type="slidenum">
              <a:rPr lang="en-GB" altLang="en-US">
                <a:solidFill>
                  <a:srgbClr val="BCBCBC"/>
                </a:solidFill>
              </a:rPr>
              <a:pPr eaLnBrk="1" hangingPunct="1"/>
              <a:t>1</a:t>
            </a:fld>
            <a:endParaRPr lang="en-GB" altLang="en-US">
              <a:solidFill>
                <a:srgbClr val="BCBCB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XA948975">
            <a:extLst>
              <a:ext uri="{FF2B5EF4-FFF2-40B4-BE49-F238E27FC236}">
                <a16:creationId xmlns:a16="http://schemas.microsoft.com/office/drawing/2014/main" id="{D9EE2423-1B77-F30A-1AEE-1A3D837F7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33375"/>
            <a:ext cx="3313112" cy="626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3CAB070A-FC1E-81DC-6B1F-E08AF56F8786}"/>
              </a:ext>
            </a:extLst>
          </p:cNvPr>
          <p:cNvSpPr>
            <a:spLocks noGrp="1"/>
          </p:cNvSpPr>
          <p:nvPr>
            <p:ph type="title"/>
          </p:nvPr>
        </p:nvSpPr>
        <p:spPr/>
        <p:txBody>
          <a:bodyPr/>
          <a:lstStyle/>
          <a:p>
            <a:pPr eaLnBrk="1" hangingPunct="1">
              <a:defRPr/>
            </a:pPr>
            <a:endParaRPr lang="en-GB"/>
          </a:p>
        </p:txBody>
      </p:sp>
      <p:sp>
        <p:nvSpPr>
          <p:cNvPr id="12292" name="Content Placeholder 3">
            <a:extLst>
              <a:ext uri="{FF2B5EF4-FFF2-40B4-BE49-F238E27FC236}">
                <a16:creationId xmlns:a16="http://schemas.microsoft.com/office/drawing/2014/main" id="{2704EBD1-2210-1E79-F191-1D69933E5604}"/>
              </a:ext>
            </a:extLst>
          </p:cNvPr>
          <p:cNvSpPr>
            <a:spLocks noGrp="1"/>
          </p:cNvSpPr>
          <p:nvPr>
            <p:ph sz="half" idx="1"/>
          </p:nvPr>
        </p:nvSpPr>
        <p:spPr/>
        <p:txBody>
          <a:bodyPr/>
          <a:lstStyle/>
          <a:p>
            <a:pPr eaLnBrk="1" hangingPunct="1"/>
            <a:endParaRPr lang="en-GB" altLang="en-US" sz="2000"/>
          </a:p>
          <a:p>
            <a:pPr eaLnBrk="1" hangingPunct="1"/>
            <a:endParaRPr lang="en-GB" altLang="en-US" sz="2000"/>
          </a:p>
          <a:p>
            <a:pPr eaLnBrk="1" hangingPunct="1"/>
            <a:r>
              <a:rPr lang="en-GB" altLang="en-US" sz="2400" b="1">
                <a:latin typeface="Arial" panose="020B0604020202020204" pitchFamily="34" charset="0"/>
                <a:cs typeface="Arial" panose="020B0604020202020204" pitchFamily="34" charset="0"/>
              </a:rPr>
              <a:t>Birmingham manillas</a:t>
            </a:r>
          </a:p>
          <a:p>
            <a:pPr eaLnBrk="1" hangingPunct="1"/>
            <a:endParaRPr lang="en-GB" altLang="en-US" sz="2400" b="1">
              <a:latin typeface="Arial" panose="020B0604020202020204" pitchFamily="34" charset="0"/>
              <a:cs typeface="Arial" panose="020B0604020202020204" pitchFamily="34" charset="0"/>
            </a:endParaRPr>
          </a:p>
          <a:p>
            <a:pPr eaLnBrk="1" hangingPunct="1"/>
            <a:r>
              <a:rPr lang="en-GB" altLang="en-US" sz="2400"/>
              <a:t>It has long been known that foundries in Bristol and Birmingham made manillas for export in the 1700 and 1800s. </a:t>
            </a:r>
          </a:p>
          <a:p>
            <a:pPr eaLnBrk="1" hangingPunct="1"/>
            <a:endParaRPr lang="en-GB" altLang="en-US" sz="2400"/>
          </a:p>
          <a:p>
            <a:pPr eaLnBrk="1" hangingPunct="1"/>
            <a:r>
              <a:rPr lang="en-GB" altLang="en-US" sz="2400"/>
              <a:t>However, the Cowick Street mould is dated to the 1500s, making it the earliest evidence for the production of manillas in Britain….</a:t>
            </a:r>
          </a:p>
          <a:p>
            <a:pPr eaLnBrk="1" hangingPunct="1">
              <a:buFont typeface="Wingdings 2" panose="05020102010507070707" pitchFamily="18" charset="2"/>
              <a:buNone/>
            </a:pPr>
            <a:r>
              <a:rPr lang="en-GB" altLang="en-US" sz="2400"/>
              <a:t> </a:t>
            </a:r>
          </a:p>
          <a:p>
            <a:pPr eaLnBrk="1" hangingPunct="1"/>
            <a:endParaRPr lang="en-GB" altLang="en-US" sz="2000">
              <a:latin typeface="Arial" panose="020B0604020202020204" pitchFamily="34" charset="0"/>
              <a:cs typeface="Arial" panose="020B0604020202020204" pitchFamily="34" charset="0"/>
            </a:endParaRPr>
          </a:p>
        </p:txBody>
      </p:sp>
      <p:sp>
        <p:nvSpPr>
          <p:cNvPr id="12293" name="Text Placeholder 4">
            <a:extLst>
              <a:ext uri="{FF2B5EF4-FFF2-40B4-BE49-F238E27FC236}">
                <a16:creationId xmlns:a16="http://schemas.microsoft.com/office/drawing/2014/main" id="{BBA89635-2E3C-66E7-3439-A94FB972E8FD}"/>
              </a:ext>
            </a:extLst>
          </p:cNvPr>
          <p:cNvSpPr>
            <a:spLocks noGrp="1"/>
          </p:cNvSpPr>
          <p:nvPr>
            <p:ph type="body" idx="2"/>
          </p:nvPr>
        </p:nvSpPr>
        <p:spPr/>
        <p:txBody>
          <a:bodyPr/>
          <a:lstStyle/>
          <a:p>
            <a:pPr eaLnBrk="1" hangingPunct="1"/>
            <a:endParaRPr lang="en-GB" altLang="en-US"/>
          </a:p>
        </p:txBody>
      </p:sp>
      <p:sp>
        <p:nvSpPr>
          <p:cNvPr id="6" name="Slide Number Placeholder 5">
            <a:extLst>
              <a:ext uri="{FF2B5EF4-FFF2-40B4-BE49-F238E27FC236}">
                <a16:creationId xmlns:a16="http://schemas.microsoft.com/office/drawing/2014/main" id="{DDE1D39F-11B1-7CB9-2641-87E31203E19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6C2DF2-5B81-4233-95DE-A0A1E9F4F384}" type="slidenum">
              <a:rPr lang="en-GB" altLang="en-US">
                <a:solidFill>
                  <a:srgbClr val="BCBCBC"/>
                </a:solidFill>
              </a:rPr>
              <a:pPr eaLnBrk="1" hangingPunct="1"/>
              <a:t>10</a:t>
            </a:fld>
            <a:endParaRPr lang="en-GB" altLang="en-US">
              <a:solidFill>
                <a:srgbClr val="BCBCB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5" descr="mkporo.jpg">
            <a:extLst>
              <a:ext uri="{FF2B5EF4-FFF2-40B4-BE49-F238E27FC236}">
                <a16:creationId xmlns:a16="http://schemas.microsoft.com/office/drawing/2014/main" id="{D4B04138-12BF-9B48-6755-9DDC6EF321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60350"/>
            <a:ext cx="6119812"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74EF83B6-3524-3779-7F41-43B216DB648A}"/>
              </a:ext>
            </a:extLst>
          </p:cNvPr>
          <p:cNvSpPr>
            <a:spLocks noGrp="1"/>
          </p:cNvSpPr>
          <p:nvPr>
            <p:ph type="title"/>
          </p:nvPr>
        </p:nvSpPr>
        <p:spPr>
          <a:xfrm>
            <a:off x="539552" y="3284984"/>
            <a:ext cx="8229600" cy="3573016"/>
          </a:xfrm>
        </p:spPr>
        <p:txBody>
          <a:bodyPr>
            <a:normAutofit fontScale="90000"/>
          </a:bodyPr>
          <a:lstStyle/>
          <a:p>
            <a:pPr eaLnBrk="1" hangingPunct="1">
              <a:defRPr/>
            </a:pPr>
            <a:br>
              <a:rPr lang="en-GB" sz="2000" dirty="0"/>
            </a:br>
            <a:r>
              <a:rPr lang="en-GB" sz="2000" dirty="0"/>
              <a:t>“</a:t>
            </a:r>
            <a:r>
              <a:rPr lang="en-GB" sz="2000" dirty="0" err="1"/>
              <a:t>Brasse</a:t>
            </a:r>
            <a:r>
              <a:rPr lang="en-GB" sz="2000" dirty="0"/>
              <a:t> </a:t>
            </a:r>
            <a:r>
              <a:rPr lang="en-GB" sz="2000" dirty="0" err="1"/>
              <a:t>Bracelts</a:t>
            </a:r>
            <a:r>
              <a:rPr lang="en-GB" sz="2000" dirty="0"/>
              <a:t>” from “Our Native Country”:</a:t>
            </a:r>
            <a:br>
              <a:rPr lang="en-GB" sz="2000" dirty="0"/>
            </a:br>
            <a:r>
              <a:rPr lang="en-GB" sz="2000" dirty="0"/>
              <a:t>The West Africa Trade and the Beginnings of English Manilla Manufacture</a:t>
            </a:r>
            <a:br>
              <a:rPr lang="en-GB" sz="2000" dirty="0"/>
            </a:br>
            <a:r>
              <a:rPr lang="en-GB" sz="2000" dirty="0"/>
              <a:t>By Thomas E. Davidson, Ph.D.</a:t>
            </a:r>
            <a:br>
              <a:rPr lang="en-GB" sz="2000" dirty="0"/>
            </a:br>
            <a:r>
              <a:rPr lang="en-GB" sz="2000" dirty="0"/>
              <a:t>Jamestown-Yorktown Foundation Senior Curator </a:t>
            </a:r>
            <a:br>
              <a:rPr lang="en-GB" sz="2000" dirty="0"/>
            </a:br>
            <a:br>
              <a:rPr lang="en-GB" sz="2000" dirty="0"/>
            </a:br>
            <a:r>
              <a:rPr lang="en-GB" sz="2000" dirty="0"/>
              <a:t>The </a:t>
            </a:r>
            <a:r>
              <a:rPr lang="en-GB" sz="2000" dirty="0" err="1"/>
              <a:t>Mkporo</a:t>
            </a:r>
            <a:r>
              <a:rPr lang="en-GB" sz="2000" dirty="0"/>
              <a:t> </a:t>
            </a:r>
            <a:r>
              <a:rPr lang="en-GB" sz="2000" dirty="0" err="1"/>
              <a:t>manilla</a:t>
            </a:r>
            <a:r>
              <a:rPr lang="en-GB" sz="2000" dirty="0"/>
              <a:t>, on the right, from a private</a:t>
            </a:r>
            <a:br>
              <a:rPr lang="en-GB" sz="2000" dirty="0"/>
            </a:br>
            <a:r>
              <a:rPr lang="en-GB" sz="2000" dirty="0"/>
              <a:t>collection , was cast in a mould almost identical </a:t>
            </a:r>
            <a:br>
              <a:rPr lang="en-GB" sz="2000" dirty="0"/>
            </a:br>
            <a:r>
              <a:rPr lang="en-GB" sz="2000" dirty="0"/>
              <a:t>to the Exeter Birdall mould. The </a:t>
            </a:r>
            <a:r>
              <a:rPr lang="en-GB" sz="2000" dirty="0" err="1"/>
              <a:t>Mkporo</a:t>
            </a:r>
            <a:r>
              <a:rPr lang="en-GB" sz="2000" dirty="0"/>
              <a:t> </a:t>
            </a:r>
            <a:r>
              <a:rPr lang="en-GB" sz="2000" dirty="0" err="1"/>
              <a:t>manilla</a:t>
            </a:r>
            <a:r>
              <a:rPr lang="en-GB" sz="2000" dirty="0"/>
              <a:t> is shown</a:t>
            </a:r>
            <a:br>
              <a:rPr lang="en-GB" sz="2000" dirty="0"/>
            </a:br>
            <a:r>
              <a:rPr lang="en-GB" sz="2000" dirty="0"/>
              <a:t>next to a smaller </a:t>
            </a:r>
            <a:r>
              <a:rPr lang="en-GB" sz="2000" dirty="0" err="1"/>
              <a:t>manilla</a:t>
            </a:r>
            <a:r>
              <a:rPr lang="en-GB" sz="2000" dirty="0"/>
              <a:t> in the Jamestown-Yorktown</a:t>
            </a:r>
            <a:br>
              <a:rPr lang="en-GB" sz="2000" dirty="0"/>
            </a:br>
            <a:r>
              <a:rPr lang="en-GB" sz="2000" dirty="0"/>
              <a:t>Foundation collection</a:t>
            </a:r>
            <a:endParaRPr lang="en-GB"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1E20C311-CF58-7ECF-0112-C57CB269558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D79999-280D-4ABB-BC5D-55F86BEF6BA1}" type="slidenum">
              <a:rPr lang="en-GB" altLang="en-US">
                <a:solidFill>
                  <a:srgbClr val="BCBCBC"/>
                </a:solidFill>
              </a:rPr>
              <a:pPr eaLnBrk="1" hangingPunct="1"/>
              <a:t>11</a:t>
            </a:fld>
            <a:endParaRPr lang="en-GB" altLang="en-US">
              <a:solidFill>
                <a:srgbClr val="BCBCB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XAManillas">
            <a:extLst>
              <a:ext uri="{FF2B5EF4-FFF2-40B4-BE49-F238E27FC236}">
                <a16:creationId xmlns:a16="http://schemas.microsoft.com/office/drawing/2014/main" id="{B93C51D1-FFCE-DADF-CADF-587FA8D6D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333375"/>
            <a:ext cx="5599113"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2D9A2058-A74C-F926-8ACA-FA45B4FF9F15}"/>
              </a:ext>
            </a:extLst>
          </p:cNvPr>
          <p:cNvSpPr>
            <a:spLocks noGrp="1"/>
          </p:cNvSpPr>
          <p:nvPr>
            <p:ph type="title"/>
          </p:nvPr>
        </p:nvSpPr>
        <p:spPr>
          <a:xfrm>
            <a:off x="395536" y="4869160"/>
            <a:ext cx="8229600" cy="1359024"/>
          </a:xfrm>
        </p:spPr>
        <p:txBody>
          <a:bodyPr>
            <a:normAutofit fontScale="90000"/>
          </a:bodyPr>
          <a:lstStyle/>
          <a:p>
            <a:pPr eaLnBrk="1" hangingPunct="1">
              <a:defRPr/>
            </a:pPr>
            <a:r>
              <a:rPr lang="en-GB" sz="2000" dirty="0"/>
              <a:t> </a:t>
            </a:r>
            <a:br>
              <a:rPr lang="en-GB" sz="2000" dirty="0"/>
            </a:br>
            <a:br>
              <a:rPr lang="en-GB" sz="2000" dirty="0"/>
            </a:br>
            <a:br>
              <a:rPr lang="en-GB" sz="2000" dirty="0"/>
            </a:br>
            <a:br>
              <a:rPr lang="en-GB" sz="2000" dirty="0"/>
            </a:br>
            <a:r>
              <a:rPr lang="en-GB" sz="2200" dirty="0"/>
              <a:t>Various </a:t>
            </a:r>
            <a:r>
              <a:rPr lang="en-GB" sz="2200" dirty="0" err="1"/>
              <a:t>manillas</a:t>
            </a:r>
            <a:br>
              <a:rPr lang="en-GB" sz="2200" dirty="0"/>
            </a:br>
            <a:br>
              <a:rPr lang="en-GB" sz="2200" dirty="0"/>
            </a:br>
            <a:r>
              <a:rPr lang="en-GB" sz="2200" dirty="0"/>
              <a:t>The </a:t>
            </a:r>
            <a:r>
              <a:rPr lang="en-GB" sz="2200" dirty="0" err="1"/>
              <a:t>manilla</a:t>
            </a:r>
            <a:r>
              <a:rPr lang="en-GB" sz="2200" dirty="0"/>
              <a:t>, a lingering reminder of the slave trade, ceased to be legal tender in British West Africa on April 1, 1949. </a:t>
            </a:r>
            <a:br>
              <a:rPr lang="en-GB" sz="2200" dirty="0"/>
            </a:br>
            <a:r>
              <a:rPr lang="en-GB" sz="2200" dirty="0"/>
              <a:t>	</a:t>
            </a:r>
            <a:br>
              <a:rPr lang="en-GB" sz="2000" dirty="0"/>
            </a:br>
            <a:r>
              <a:rPr lang="en-GB" sz="2000" dirty="0"/>
              <a:t> </a:t>
            </a:r>
            <a:br>
              <a:rPr lang="en-GB" sz="2000" dirty="0"/>
            </a:br>
            <a:r>
              <a:rPr lang="en-GB" sz="2000" dirty="0"/>
              <a:t> </a:t>
            </a:r>
            <a:br>
              <a:rPr lang="en-GB" sz="2000" dirty="0"/>
            </a:br>
            <a:endParaRPr lang="en-GB"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97D63065-5A8F-D07D-5E6D-7E9910E0F3F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D1E2E5-D133-41A4-B1FB-8A7955ABF581}" type="slidenum">
              <a:rPr lang="en-GB" altLang="en-US">
                <a:solidFill>
                  <a:srgbClr val="BCBCBC"/>
                </a:solidFill>
              </a:rPr>
              <a:pPr eaLnBrk="1" hangingPunct="1"/>
              <a:t>12</a:t>
            </a:fld>
            <a:endParaRPr lang="en-GB" altLang="en-US">
              <a:solidFill>
                <a:srgbClr val="BCBCB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Photo:A Benin bronze head from the 1800s. This represents a divine king of the Benin.">
            <a:extLst>
              <a:ext uri="{FF2B5EF4-FFF2-40B4-BE49-F238E27FC236}">
                <a16:creationId xmlns:a16="http://schemas.microsoft.com/office/drawing/2014/main" id="{5E581CF2-8300-BB5E-5E73-79B1A8A398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4319587" cy="646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6E226018-5991-A0CE-951C-6BF5F3BF029C}"/>
              </a:ext>
            </a:extLst>
          </p:cNvPr>
          <p:cNvSpPr>
            <a:spLocks noGrp="1"/>
          </p:cNvSpPr>
          <p:nvPr>
            <p:ph type="title"/>
          </p:nvPr>
        </p:nvSpPr>
        <p:spPr/>
        <p:txBody>
          <a:bodyPr/>
          <a:lstStyle/>
          <a:p>
            <a:pPr eaLnBrk="1" hangingPunct="1">
              <a:defRPr/>
            </a:pPr>
            <a:endParaRPr lang="en-GB"/>
          </a:p>
        </p:txBody>
      </p:sp>
      <p:sp>
        <p:nvSpPr>
          <p:cNvPr id="15364" name="Content Placeholder 3">
            <a:extLst>
              <a:ext uri="{FF2B5EF4-FFF2-40B4-BE49-F238E27FC236}">
                <a16:creationId xmlns:a16="http://schemas.microsoft.com/office/drawing/2014/main" id="{2F2DE968-FF2F-54E5-6D20-2FFB35EFADEA}"/>
              </a:ext>
            </a:extLst>
          </p:cNvPr>
          <p:cNvSpPr>
            <a:spLocks noGrp="1"/>
          </p:cNvSpPr>
          <p:nvPr>
            <p:ph sz="half" idx="1"/>
          </p:nvPr>
        </p:nvSpPr>
        <p:spPr>
          <a:xfrm>
            <a:off x="4284663" y="765175"/>
            <a:ext cx="4859337" cy="5780088"/>
          </a:xfrm>
        </p:spPr>
        <p:txBody>
          <a:bodyPr/>
          <a:lstStyle/>
          <a:p>
            <a:pPr eaLnBrk="1" hangingPunct="1">
              <a:buFont typeface="Wingdings 2" panose="05020102010507070707" pitchFamily="18" charset="2"/>
              <a:buNone/>
            </a:pPr>
            <a:r>
              <a:rPr lang="en-GB" altLang="en-US" sz="2000"/>
              <a:t> </a:t>
            </a:r>
          </a:p>
          <a:p>
            <a:pPr eaLnBrk="1" hangingPunct="1"/>
            <a:r>
              <a:rPr lang="en-GB" altLang="en-US" sz="2400">
                <a:latin typeface="Arial" panose="020B0604020202020204" pitchFamily="34" charset="0"/>
                <a:cs typeface="Arial" panose="020B0604020202020204" pitchFamily="34" charset="0"/>
              </a:rPr>
              <a:t>A Benin bronze head from the 1800s. This represents a divine king of the Benin. </a:t>
            </a: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rPr>
              <a:t>Often the metal traded by the Africans was melted down to make the famous and beautifully crafted Benin heads</a:t>
            </a:r>
          </a:p>
          <a:p>
            <a:pPr eaLnBrk="1" hangingPunct="1">
              <a:buFont typeface="Wingdings 2" panose="05020102010507070707" pitchFamily="18" charset="2"/>
              <a:buNone/>
            </a:pPr>
            <a:r>
              <a:rPr lang="en-GB" altLang="en-US" sz="2400">
                <a:latin typeface="Arial" panose="020B0604020202020204" pitchFamily="34" charset="0"/>
                <a:cs typeface="Arial" panose="020B0604020202020204" pitchFamily="34" charset="0"/>
              </a:rPr>
              <a:t> </a:t>
            </a:r>
          </a:p>
          <a:p>
            <a:pPr eaLnBrk="1" hangingPunct="1">
              <a:buFont typeface="Wingdings 2" panose="05020102010507070707" pitchFamily="18" charset="2"/>
              <a:buNone/>
            </a:pPr>
            <a:r>
              <a:rPr lang="en-GB" altLang="en-US" sz="1400"/>
              <a:t>       </a:t>
            </a:r>
          </a:p>
          <a:p>
            <a:pPr eaLnBrk="1" hangingPunct="1">
              <a:buFont typeface="Wingdings 2" panose="05020102010507070707" pitchFamily="18" charset="2"/>
              <a:buNone/>
            </a:pPr>
            <a:endParaRPr lang="en-GB" altLang="en-US" sz="1400"/>
          </a:p>
          <a:p>
            <a:pPr eaLnBrk="1" hangingPunct="1">
              <a:buFont typeface="Wingdings 2" panose="05020102010507070707" pitchFamily="18" charset="2"/>
              <a:buNone/>
            </a:pPr>
            <a:endParaRPr lang="en-GB" altLang="en-US" sz="1400"/>
          </a:p>
          <a:p>
            <a:pPr eaLnBrk="1" hangingPunct="1">
              <a:buFont typeface="Wingdings 2" panose="05020102010507070707" pitchFamily="18" charset="2"/>
              <a:buNone/>
            </a:pPr>
            <a:r>
              <a:rPr lang="en-GB" altLang="en-US" sz="1400"/>
              <a:t>         From the collection at RAMM (World Cultures). Accession No. 202/1915</a:t>
            </a:r>
          </a:p>
          <a:p>
            <a:pPr eaLnBrk="1" hangingPunct="1">
              <a:buFont typeface="Wingdings 2" panose="05020102010507070707" pitchFamily="18" charset="2"/>
              <a:buNone/>
            </a:pPr>
            <a:r>
              <a:rPr lang="en-GB" altLang="en-US" sz="1400"/>
              <a:t> </a:t>
            </a:r>
          </a:p>
          <a:p>
            <a:pPr eaLnBrk="1" hangingPunct="1">
              <a:buFont typeface="Wingdings 2" panose="05020102010507070707" pitchFamily="18" charset="2"/>
              <a:buNone/>
            </a:pPr>
            <a:r>
              <a:rPr lang="en-GB" altLang="en-US" sz="2000" i="1"/>
              <a:t> </a:t>
            </a:r>
          </a:p>
          <a:p>
            <a:pPr eaLnBrk="1" hangingPunct="1">
              <a:buFont typeface="Wingdings 2" panose="05020102010507070707" pitchFamily="18" charset="2"/>
              <a:buNone/>
            </a:pPr>
            <a:r>
              <a:rPr lang="en-GB" altLang="en-US" sz="2000" i="1"/>
              <a:t> </a:t>
            </a:r>
          </a:p>
          <a:p>
            <a:pPr eaLnBrk="1" hangingPunct="1">
              <a:buFont typeface="Wingdings 2" panose="05020102010507070707" pitchFamily="18" charset="2"/>
              <a:buNone/>
            </a:pPr>
            <a:r>
              <a:rPr lang="en-GB" altLang="en-US" sz="2000" i="1"/>
              <a:t> </a:t>
            </a:r>
          </a:p>
          <a:p>
            <a:pPr eaLnBrk="1" hangingPunct="1"/>
            <a:endParaRPr lang="en-GB" altLang="en-US" sz="2000">
              <a:latin typeface="Arial" panose="020B0604020202020204" pitchFamily="34" charset="0"/>
              <a:cs typeface="Arial" panose="020B0604020202020204" pitchFamily="34" charset="0"/>
            </a:endParaRPr>
          </a:p>
        </p:txBody>
      </p:sp>
      <p:sp>
        <p:nvSpPr>
          <p:cNvPr id="15365" name="Text Placeholder 4">
            <a:extLst>
              <a:ext uri="{FF2B5EF4-FFF2-40B4-BE49-F238E27FC236}">
                <a16:creationId xmlns:a16="http://schemas.microsoft.com/office/drawing/2014/main" id="{32A1EB10-3EBE-E0C0-9666-BBF0679C0747}"/>
              </a:ext>
            </a:extLst>
          </p:cNvPr>
          <p:cNvSpPr>
            <a:spLocks noGrp="1"/>
          </p:cNvSpPr>
          <p:nvPr>
            <p:ph type="body" idx="2"/>
          </p:nvPr>
        </p:nvSpPr>
        <p:spPr/>
        <p:txBody>
          <a:bodyPr/>
          <a:lstStyle/>
          <a:p>
            <a:pPr eaLnBrk="1" hangingPunct="1"/>
            <a:endParaRPr lang="en-GB" altLang="en-US"/>
          </a:p>
        </p:txBody>
      </p:sp>
      <p:sp>
        <p:nvSpPr>
          <p:cNvPr id="6" name="Slide Number Placeholder 5">
            <a:extLst>
              <a:ext uri="{FF2B5EF4-FFF2-40B4-BE49-F238E27FC236}">
                <a16:creationId xmlns:a16="http://schemas.microsoft.com/office/drawing/2014/main" id="{B1C47903-3412-777B-E894-D4DDAE52AEF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8822EE-1F6B-416B-A3E5-9F7893986F81}" type="slidenum">
              <a:rPr lang="en-GB" altLang="en-US">
                <a:solidFill>
                  <a:srgbClr val="BCBCBC"/>
                </a:solidFill>
              </a:rPr>
              <a:pPr eaLnBrk="1" hangingPunct="1"/>
              <a:t>13</a:t>
            </a:fld>
            <a:endParaRPr lang="en-GB" altLang="en-US">
              <a:solidFill>
                <a:srgbClr val="BCBCB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hoto:Bell cast at the Birdall's foundry, St Thomas in about 1620">
            <a:extLst>
              <a:ext uri="{FF2B5EF4-FFF2-40B4-BE49-F238E27FC236}">
                <a16:creationId xmlns:a16="http://schemas.microsoft.com/office/drawing/2014/main" id="{B884D4F7-9BC9-46D6-C3E5-F0A4CC1257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575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5" descr="mkporo.jpg">
            <a:extLst>
              <a:ext uri="{FF2B5EF4-FFF2-40B4-BE49-F238E27FC236}">
                <a16:creationId xmlns:a16="http://schemas.microsoft.com/office/drawing/2014/main" id="{785ACFA3-AC12-0736-892B-E70B840EED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0"/>
            <a:ext cx="2297112"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2" descr="Photo:Bell cast at the Birdall's foundry, St Thomas in about 1620">
            <a:extLst>
              <a:ext uri="{FF2B5EF4-FFF2-40B4-BE49-F238E27FC236}">
                <a16:creationId xmlns:a16="http://schemas.microsoft.com/office/drawing/2014/main" id="{32C3786E-0A53-1EF8-6D34-45CD680C8A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0"/>
            <a:ext cx="28575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a:extLst>
              <a:ext uri="{FF2B5EF4-FFF2-40B4-BE49-F238E27FC236}">
                <a16:creationId xmlns:a16="http://schemas.microsoft.com/office/drawing/2014/main" id="{C0D413EF-6C75-A1E3-9117-A9EB94AEF4DD}"/>
              </a:ext>
            </a:extLst>
          </p:cNvPr>
          <p:cNvSpPr>
            <a:spLocks noGrp="1"/>
          </p:cNvSpPr>
          <p:nvPr>
            <p:ph type="title"/>
          </p:nvPr>
        </p:nvSpPr>
        <p:spPr>
          <a:xfrm>
            <a:off x="395536" y="4293096"/>
            <a:ext cx="8229600" cy="2160240"/>
          </a:xfrm>
        </p:spPr>
        <p:txBody>
          <a:bodyPr>
            <a:normAutofit fontScale="90000"/>
          </a:bodyPr>
          <a:lstStyle/>
          <a:p>
            <a:pPr eaLnBrk="1" hangingPunct="1">
              <a:defRPr/>
            </a:pPr>
            <a:r>
              <a:rPr lang="en-GB" sz="2000" i="1" dirty="0"/>
              <a:t> </a:t>
            </a:r>
            <a:br>
              <a:rPr lang="en-GB" sz="2000" i="1" dirty="0"/>
            </a:br>
            <a:br>
              <a:rPr lang="en-GB" sz="2000" i="1" dirty="0"/>
            </a:br>
            <a:br>
              <a:rPr lang="en-GB" sz="2000" i="1" dirty="0"/>
            </a:br>
            <a:br>
              <a:rPr lang="en-GB" sz="2000" i="1" dirty="0"/>
            </a:br>
            <a:r>
              <a:rPr lang="en-GB" sz="2700" i="1" dirty="0">
                <a:latin typeface="Arial" pitchFamily="34" charset="0"/>
                <a:cs typeface="Arial" pitchFamily="34" charset="0"/>
              </a:rPr>
              <a:t>Plenty bells no </a:t>
            </a:r>
            <a:r>
              <a:rPr lang="en-GB" sz="2700" i="1" dirty="0" err="1">
                <a:latin typeface="Arial" pitchFamily="34" charset="0"/>
                <a:cs typeface="Arial" pitchFamily="34" charset="0"/>
              </a:rPr>
              <a:t>manillas</a:t>
            </a:r>
            <a:r>
              <a:rPr lang="en-GB" sz="2700" i="1" dirty="0">
                <a:latin typeface="Arial" pitchFamily="34" charset="0"/>
                <a:cs typeface="Arial" pitchFamily="34" charset="0"/>
              </a:rPr>
              <a:t>!?</a:t>
            </a:r>
            <a:br>
              <a:rPr lang="en-GB" sz="2700" i="1" dirty="0">
                <a:latin typeface="Arial" pitchFamily="34" charset="0"/>
                <a:cs typeface="Arial" pitchFamily="34" charset="0"/>
              </a:rPr>
            </a:br>
            <a:br>
              <a:rPr lang="en-GB" sz="2000" i="1" dirty="0"/>
            </a:br>
            <a:r>
              <a:rPr lang="en-GB" sz="2200" i="1" dirty="0">
                <a:latin typeface="Arial" pitchFamily="34" charset="0"/>
                <a:cs typeface="Arial" pitchFamily="34" charset="0"/>
              </a:rPr>
              <a:t>My question… throughout my research so far I have only found 2/3 sites that mention the </a:t>
            </a:r>
            <a:r>
              <a:rPr lang="en-GB" sz="2200" i="1" dirty="0" err="1">
                <a:latin typeface="Arial" pitchFamily="34" charset="0"/>
                <a:cs typeface="Arial" pitchFamily="34" charset="0"/>
              </a:rPr>
              <a:t>manilla</a:t>
            </a:r>
            <a:r>
              <a:rPr lang="en-GB" sz="2200" i="1" dirty="0">
                <a:latin typeface="Arial" pitchFamily="34" charset="0"/>
                <a:cs typeface="Arial" pitchFamily="34" charset="0"/>
              </a:rPr>
              <a:t> mould finds in St Thomas Foundry 1984, where as the bells are mentioned in every single one. </a:t>
            </a:r>
            <a:br>
              <a:rPr lang="en-GB" sz="2200" i="1" dirty="0">
                <a:latin typeface="Arial" pitchFamily="34" charset="0"/>
                <a:cs typeface="Arial" pitchFamily="34" charset="0"/>
              </a:rPr>
            </a:br>
            <a:r>
              <a:rPr lang="en-GB" sz="2200" i="1" dirty="0">
                <a:latin typeface="Arial" pitchFamily="34" charset="0"/>
                <a:cs typeface="Arial" pitchFamily="34" charset="0"/>
              </a:rPr>
              <a:t>Why is that?</a:t>
            </a:r>
            <a:br>
              <a:rPr lang="en-GB" sz="2200" i="1" dirty="0">
                <a:latin typeface="Arial" pitchFamily="34" charset="0"/>
                <a:cs typeface="Arial" pitchFamily="34" charset="0"/>
              </a:rPr>
            </a:br>
            <a:r>
              <a:rPr lang="en-GB" sz="2000" i="1" dirty="0"/>
              <a:t> </a:t>
            </a:r>
            <a:br>
              <a:rPr lang="en-GB" sz="2000" i="1" dirty="0"/>
            </a:br>
            <a:r>
              <a:rPr lang="en-GB" sz="2000" i="1" dirty="0"/>
              <a:t> </a:t>
            </a:r>
            <a:br>
              <a:rPr lang="en-GB" sz="2000" i="1" dirty="0"/>
            </a:br>
            <a:r>
              <a:rPr lang="en-GB" sz="2000" i="1" dirty="0"/>
              <a:t> </a:t>
            </a:r>
            <a:br>
              <a:rPr lang="en-GB" sz="2000" i="1" dirty="0"/>
            </a:br>
            <a:endParaRPr lang="en-GB" sz="2000" dirty="0">
              <a:latin typeface="Arial" pitchFamily="34" charset="0"/>
              <a:cs typeface="Arial" pitchFamily="34" charset="0"/>
            </a:endParaRPr>
          </a:p>
        </p:txBody>
      </p:sp>
      <p:sp>
        <p:nvSpPr>
          <p:cNvPr id="7" name="Slide Number Placeholder 6">
            <a:extLst>
              <a:ext uri="{FF2B5EF4-FFF2-40B4-BE49-F238E27FC236}">
                <a16:creationId xmlns:a16="http://schemas.microsoft.com/office/drawing/2014/main" id="{9033E087-84C3-BBDD-B062-724B8DD03DB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C4A707-231D-4ABA-8A7C-901290FD93AB}" type="slidenum">
              <a:rPr lang="en-GB" altLang="en-US">
                <a:solidFill>
                  <a:srgbClr val="BCBCBC"/>
                </a:solidFill>
              </a:rPr>
              <a:pPr eaLnBrk="1" hangingPunct="1"/>
              <a:t>14</a:t>
            </a:fld>
            <a:endParaRPr lang="en-GB" altLang="en-US">
              <a:solidFill>
                <a:srgbClr val="BCBCB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87DE-445C-C825-9B21-FCC51D26EEDC}"/>
              </a:ext>
            </a:extLst>
          </p:cNvPr>
          <p:cNvSpPr>
            <a:spLocks noGrp="1"/>
          </p:cNvSpPr>
          <p:nvPr>
            <p:ph type="title"/>
          </p:nvPr>
        </p:nvSpPr>
        <p:spPr/>
        <p:txBody>
          <a:bodyPr/>
          <a:lstStyle/>
          <a:p>
            <a:pPr eaLnBrk="1" hangingPunct="1">
              <a:defRPr/>
            </a:pPr>
            <a:r>
              <a:rPr lang="en-GB" sz="3200" i="1" dirty="0">
                <a:latin typeface="Arial" pitchFamily="34" charset="0"/>
                <a:cs typeface="Arial" pitchFamily="34" charset="0"/>
              </a:rPr>
              <a:t>   Questions… </a:t>
            </a:r>
            <a:br>
              <a:rPr lang="en-GB" sz="3200" i="1" dirty="0">
                <a:latin typeface="Arial" pitchFamily="34" charset="0"/>
                <a:cs typeface="Arial" pitchFamily="34" charset="0"/>
              </a:rPr>
            </a:br>
            <a:endParaRPr lang="en-GB" sz="3200" dirty="0">
              <a:latin typeface="Arial" pitchFamily="34" charset="0"/>
              <a:cs typeface="Arial" pitchFamily="34" charset="0"/>
            </a:endParaRPr>
          </a:p>
        </p:txBody>
      </p:sp>
      <p:sp>
        <p:nvSpPr>
          <p:cNvPr id="17411" name="Text Placeholder 3">
            <a:extLst>
              <a:ext uri="{FF2B5EF4-FFF2-40B4-BE49-F238E27FC236}">
                <a16:creationId xmlns:a16="http://schemas.microsoft.com/office/drawing/2014/main" id="{0A9DDB9E-0A32-35AC-901B-259FBE616A03}"/>
              </a:ext>
            </a:extLst>
          </p:cNvPr>
          <p:cNvSpPr>
            <a:spLocks noGrp="1"/>
          </p:cNvSpPr>
          <p:nvPr>
            <p:ph type="body" idx="2"/>
          </p:nvPr>
        </p:nvSpPr>
        <p:spPr/>
        <p:txBody>
          <a:bodyPr/>
          <a:lstStyle/>
          <a:p>
            <a:pPr eaLnBrk="1" hangingPunct="1"/>
            <a:endParaRPr lang="en-GB" altLang="en-US"/>
          </a:p>
        </p:txBody>
      </p:sp>
      <p:sp>
        <p:nvSpPr>
          <p:cNvPr id="17412" name="Subtitle 2">
            <a:extLst>
              <a:ext uri="{FF2B5EF4-FFF2-40B4-BE49-F238E27FC236}">
                <a16:creationId xmlns:a16="http://schemas.microsoft.com/office/drawing/2014/main" id="{BAF49E51-78E6-B452-7C98-311367D0A6D3}"/>
              </a:ext>
            </a:extLst>
          </p:cNvPr>
          <p:cNvSpPr>
            <a:spLocks noGrp="1"/>
          </p:cNvSpPr>
          <p:nvPr>
            <p:ph sz="half" idx="1"/>
          </p:nvPr>
        </p:nvSpPr>
        <p:spPr>
          <a:xfrm>
            <a:off x="4284663" y="260350"/>
            <a:ext cx="5111750" cy="6597650"/>
          </a:xfrm>
        </p:spPr>
        <p:txBody>
          <a:bodyPr/>
          <a:lstStyle/>
          <a:p>
            <a:pPr eaLnBrk="1" hangingPunct="1"/>
            <a:r>
              <a:rPr lang="en-GB" altLang="en-US" sz="2400" i="1">
                <a:latin typeface="Arial" panose="020B0604020202020204" pitchFamily="34" charset="0"/>
                <a:cs typeface="Arial" panose="020B0604020202020204" pitchFamily="34" charset="0"/>
              </a:rPr>
              <a:t>How is history told? </a:t>
            </a:r>
          </a:p>
          <a:p>
            <a:pPr eaLnBrk="1" hangingPunct="1">
              <a:buFont typeface="Wingdings 2" panose="05020102010507070707" pitchFamily="18" charset="2"/>
              <a:buNone/>
            </a:pPr>
            <a:r>
              <a:rPr lang="en-GB" altLang="en-US" sz="2400" i="1">
                <a:latin typeface="Arial" panose="020B0604020202020204" pitchFamily="34" charset="0"/>
                <a:cs typeface="Arial" panose="020B0604020202020204" pitchFamily="34" charset="0"/>
              </a:rPr>
              <a:t> </a:t>
            </a:r>
          </a:p>
          <a:p>
            <a:pPr eaLnBrk="1" hangingPunct="1"/>
            <a:r>
              <a:rPr lang="en-GB" altLang="en-US" sz="2400" i="1">
                <a:latin typeface="Arial" panose="020B0604020202020204" pitchFamily="34" charset="0"/>
                <a:cs typeface="Arial" panose="020B0604020202020204" pitchFamily="34" charset="0"/>
              </a:rPr>
              <a:t>Does it depend on who you are? Where you come from?</a:t>
            </a:r>
          </a:p>
          <a:p>
            <a:pPr eaLnBrk="1" hangingPunct="1">
              <a:buFont typeface="Wingdings 2" panose="05020102010507070707" pitchFamily="18" charset="2"/>
              <a:buNone/>
            </a:pPr>
            <a:r>
              <a:rPr lang="en-GB" altLang="en-US" sz="2400" i="1">
                <a:latin typeface="Arial" panose="020B0604020202020204" pitchFamily="34" charset="0"/>
                <a:cs typeface="Arial" panose="020B0604020202020204" pitchFamily="34" charset="0"/>
              </a:rPr>
              <a:t> </a:t>
            </a:r>
          </a:p>
          <a:p>
            <a:pPr eaLnBrk="1" hangingPunct="1"/>
            <a:r>
              <a:rPr lang="en-GB" altLang="en-US" sz="2400" i="1">
                <a:latin typeface="Arial" panose="020B0604020202020204" pitchFamily="34" charset="0"/>
                <a:cs typeface="Arial" panose="020B0604020202020204" pitchFamily="34" charset="0"/>
              </a:rPr>
              <a:t>Does it depend on your own history and life experiences? </a:t>
            </a:r>
          </a:p>
          <a:p>
            <a:pPr eaLnBrk="1" hangingPunct="1">
              <a:buFont typeface="Wingdings 2" panose="05020102010507070707" pitchFamily="18" charset="2"/>
              <a:buNone/>
            </a:pPr>
            <a:r>
              <a:rPr lang="en-GB" altLang="en-US" sz="2400" i="1">
                <a:latin typeface="Arial" panose="020B0604020202020204" pitchFamily="34" charset="0"/>
                <a:cs typeface="Arial" panose="020B0604020202020204" pitchFamily="34" charset="0"/>
              </a:rPr>
              <a:t> </a:t>
            </a:r>
          </a:p>
          <a:p>
            <a:pPr eaLnBrk="1" hangingPunct="1"/>
            <a:r>
              <a:rPr lang="en-GB" altLang="en-US" sz="2400" i="1">
                <a:latin typeface="Arial" panose="020B0604020202020204" pitchFamily="34" charset="0"/>
                <a:cs typeface="Arial" panose="020B0604020202020204" pitchFamily="34" charset="0"/>
              </a:rPr>
              <a:t>How would you re-tell this story?</a:t>
            </a:r>
          </a:p>
          <a:p>
            <a:pPr eaLnBrk="1" hangingPunct="1">
              <a:buFont typeface="Wingdings 2" panose="05020102010507070707" pitchFamily="18" charset="2"/>
              <a:buNone/>
            </a:pPr>
            <a:r>
              <a:rPr lang="en-GB" altLang="en-US" sz="2400" i="1">
                <a:latin typeface="Arial" panose="020B0604020202020204" pitchFamily="34" charset="0"/>
                <a:cs typeface="Arial" panose="020B0604020202020204" pitchFamily="34" charset="0"/>
              </a:rPr>
              <a:t> </a:t>
            </a:r>
          </a:p>
          <a:p>
            <a:pPr eaLnBrk="1" hangingPunct="1"/>
            <a:r>
              <a:rPr lang="en-GB" altLang="en-US" sz="2400" i="1">
                <a:latin typeface="Arial" panose="020B0604020202020204" pitchFamily="34" charset="0"/>
                <a:cs typeface="Arial" panose="020B0604020202020204" pitchFamily="34" charset="0"/>
              </a:rPr>
              <a:t>What would you go and research further that was related to this topic today?</a:t>
            </a:r>
          </a:p>
          <a:p>
            <a:pPr eaLnBrk="1" hangingPunct="1">
              <a:buFont typeface="Wingdings 2" panose="05020102010507070707" pitchFamily="18" charset="2"/>
              <a:buNone/>
            </a:pPr>
            <a:r>
              <a:rPr lang="en-GB" altLang="en-US" sz="2400"/>
              <a:t> </a:t>
            </a:r>
          </a:p>
          <a:p>
            <a:pPr eaLnBrk="1" hangingPunct="1"/>
            <a:endParaRPr lang="en-GB" altLang="en-US" sz="2400">
              <a:latin typeface="Arial" panose="020B0604020202020204" pitchFamily="34" charset="0"/>
              <a:cs typeface="Arial" panose="020B0604020202020204" pitchFamily="34" charset="0"/>
            </a:endParaRPr>
          </a:p>
        </p:txBody>
      </p:sp>
      <p:pic>
        <p:nvPicPr>
          <p:cNvPr id="17413" name="Picture 4" descr="http://rammcollections.org.uk/th.ashx?filename=%7e%2f_assets%2fartefacts%2f41-2005-5-1%2f41-2005-5-1.jpg&amp;default=%7e%2F_assets%2Fwatermark.gif&amp;width=330&amp;aspect=4&amp;round=0&amp;cache=1">
            <a:hlinkClick r:id="rId2" tooltip="mould 41-2005-5-1"/>
            <a:extLst>
              <a:ext uri="{FF2B5EF4-FFF2-40B4-BE49-F238E27FC236}">
                <a16:creationId xmlns:a16="http://schemas.microsoft.com/office/drawing/2014/main" id="{BE23F067-9ED8-72E3-1686-FA755123B9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557338"/>
            <a:ext cx="4210050" cy="414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8D1C88CF-A283-612E-97BE-2AF1FB50AC9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DF1A24-2843-4FD0-A771-F9CDD1AD8AA0}" type="slidenum">
              <a:rPr lang="en-GB" altLang="en-US">
                <a:solidFill>
                  <a:srgbClr val="BCBCBC"/>
                </a:solidFill>
              </a:rPr>
              <a:pPr eaLnBrk="1" hangingPunct="1"/>
              <a:t>15</a:t>
            </a:fld>
            <a:endParaRPr lang="en-GB" altLang="en-US">
              <a:solidFill>
                <a:srgbClr val="BCBCB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5E6234-25C7-2BDE-BB3B-2BB85FFA0C29}"/>
              </a:ext>
            </a:extLst>
          </p:cNvPr>
          <p:cNvSpPr>
            <a:spLocks noGrp="1"/>
          </p:cNvSpPr>
          <p:nvPr>
            <p:ph type="title"/>
          </p:nvPr>
        </p:nvSpPr>
        <p:spPr/>
        <p:txBody>
          <a:bodyPr/>
          <a:lstStyle/>
          <a:p>
            <a:pPr eaLnBrk="1" hangingPunct="1">
              <a:defRPr/>
            </a:pPr>
            <a:endParaRPr lang="en-GB"/>
          </a:p>
        </p:txBody>
      </p:sp>
      <p:sp>
        <p:nvSpPr>
          <p:cNvPr id="4099" name="Content Placeholder 4">
            <a:extLst>
              <a:ext uri="{FF2B5EF4-FFF2-40B4-BE49-F238E27FC236}">
                <a16:creationId xmlns:a16="http://schemas.microsoft.com/office/drawing/2014/main" id="{572306AE-C172-180B-9234-E9FE69256ECA}"/>
              </a:ext>
            </a:extLst>
          </p:cNvPr>
          <p:cNvSpPr>
            <a:spLocks noGrp="1"/>
          </p:cNvSpPr>
          <p:nvPr>
            <p:ph sz="half" idx="2"/>
          </p:nvPr>
        </p:nvSpPr>
        <p:spPr>
          <a:xfrm>
            <a:off x="4648200" y="620713"/>
            <a:ext cx="4027488" cy="5505450"/>
          </a:xfrm>
        </p:spPr>
        <p:txBody>
          <a:bodyPr/>
          <a:lstStyle/>
          <a:p>
            <a:pPr eaLnBrk="1" hangingPunct="1"/>
            <a:endParaRPr lang="en-US" altLang="en-US"/>
          </a:p>
          <a:p>
            <a:pPr eaLnBrk="1" hangingPunct="1"/>
            <a:endParaRPr lang="en-US" altLang="en-US"/>
          </a:p>
          <a:p>
            <a:pPr eaLnBrk="1" hangingPunct="1"/>
            <a:endParaRPr lang="en-US" altLang="en-US"/>
          </a:p>
          <a:p>
            <a:pPr eaLnBrk="1" hangingPunct="1"/>
            <a:r>
              <a:rPr lang="en-US" altLang="en-US"/>
              <a:t>St Thomas Excavation site 1984. </a:t>
            </a:r>
          </a:p>
          <a:p>
            <a:pPr eaLnBrk="1" hangingPunct="1"/>
            <a:endParaRPr lang="en-US" altLang="en-US"/>
          </a:p>
          <a:p>
            <a:pPr eaLnBrk="1" hangingPunct="1"/>
            <a:r>
              <a:rPr lang="en-US" altLang="en-US"/>
              <a:t>Birdall Foundry dated to about 1525, closed in 1624/5 after the death of John Birdall.</a:t>
            </a:r>
            <a:endParaRPr lang="en-GB" altLang="en-US"/>
          </a:p>
          <a:p>
            <a:pPr eaLnBrk="1" hangingPunct="1">
              <a:buFont typeface="Wingdings 2" panose="05020102010507070707" pitchFamily="18" charset="2"/>
              <a:buNone/>
            </a:pPr>
            <a:r>
              <a:rPr lang="en-US" altLang="en-US"/>
              <a:t>	</a:t>
            </a:r>
            <a:endParaRPr lang="en-GB" altLang="en-US"/>
          </a:p>
          <a:p>
            <a:pPr eaLnBrk="1" hangingPunct="1"/>
            <a:endParaRPr lang="en-GB" altLang="en-US"/>
          </a:p>
        </p:txBody>
      </p:sp>
      <p:pic>
        <p:nvPicPr>
          <p:cNvPr id="4100" name="Picture 2" descr="Photo:Exeter archaeology excavations at the foundry site in St Thomas">
            <a:extLst>
              <a:ext uri="{FF2B5EF4-FFF2-40B4-BE49-F238E27FC236}">
                <a16:creationId xmlns:a16="http://schemas.microsoft.com/office/drawing/2014/main" id="{F0173610-155E-25A2-457A-AA5A1622908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206375"/>
            <a:ext cx="4576763" cy="7064375"/>
          </a:xfrm>
          <a:noFill/>
        </p:spPr>
      </p:pic>
      <p:sp>
        <p:nvSpPr>
          <p:cNvPr id="5" name="Slide Number Placeholder 4">
            <a:extLst>
              <a:ext uri="{FF2B5EF4-FFF2-40B4-BE49-F238E27FC236}">
                <a16:creationId xmlns:a16="http://schemas.microsoft.com/office/drawing/2014/main" id="{0476574F-943C-74BD-093A-65E1FAE30B9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D207D36-9F4B-42F6-8406-42E3C739BD19}" type="slidenum">
              <a:rPr lang="en-GB" altLang="en-US">
                <a:solidFill>
                  <a:srgbClr val="BCBCBC"/>
                </a:solidFill>
              </a:rPr>
              <a:pPr eaLnBrk="1" hangingPunct="1"/>
              <a:t>2</a:t>
            </a:fld>
            <a:endParaRPr lang="en-GB" altLang="en-US">
              <a:solidFill>
                <a:srgbClr val="BCBCB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http://rammcollections.org.uk/th.ashx?filename=%7e%2f_assets%2fartefacts%2f41-2005-5-1%2f41-2005-5-1.jpg&amp;default=%7e%2F_assets%2Fwatermark.gif&amp;width=330&amp;aspect=4&amp;round=0&amp;cache=1">
            <a:hlinkClick r:id="rId2" tooltip="mould 41-2005-5-1"/>
            <a:extLst>
              <a:ext uri="{FF2B5EF4-FFF2-40B4-BE49-F238E27FC236}">
                <a16:creationId xmlns:a16="http://schemas.microsoft.com/office/drawing/2014/main" id="{1FD9BCA9-0877-6027-13FF-61F6888CE7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1268413"/>
            <a:ext cx="4097337"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
            <a:extLst>
              <a:ext uri="{FF2B5EF4-FFF2-40B4-BE49-F238E27FC236}">
                <a16:creationId xmlns:a16="http://schemas.microsoft.com/office/drawing/2014/main" id="{74C72225-A260-6DD7-FEF2-C3F33378DE6F}"/>
              </a:ext>
            </a:extLst>
          </p:cNvPr>
          <p:cNvSpPr>
            <a:spLocks noChangeArrowheads="1"/>
          </p:cNvSpPr>
          <p:nvPr/>
        </p:nvSpPr>
        <p:spPr bwMode="auto">
          <a:xfrm>
            <a:off x="468313" y="296863"/>
            <a:ext cx="820737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2000" b="1">
                <a:solidFill>
                  <a:srgbClr val="000000"/>
                </a:solidFill>
                <a:cs typeface="Times New Roman" panose="02020603050405020304" pitchFamily="18" charset="0"/>
              </a:rPr>
              <a:t>Manilla mould from Cowick Street dated to the 1500s</a:t>
            </a:r>
            <a:endParaRPr lang="en-GB" altLang="en-US" sz="2000" b="1"/>
          </a:p>
          <a:p>
            <a:pPr algn="ctr"/>
            <a:endParaRPr lang="en-GB" altLang="en-US" sz="2000" b="1">
              <a:cs typeface="Times New Roman" panose="02020603050405020304" pitchFamily="18" charset="0"/>
            </a:endParaRPr>
          </a:p>
          <a:p>
            <a:pPr algn="ctr"/>
            <a:r>
              <a:rPr lang="en-GB" altLang="en-US" sz="1600" i="1">
                <a:solidFill>
                  <a:srgbClr val="000000"/>
                </a:solidFill>
                <a:cs typeface="Times New Roman" panose="02020603050405020304" pitchFamily="18" charset="0"/>
              </a:rPr>
              <a:t>From the collections at RAMM, Accession No. 41/2005/5/1</a:t>
            </a:r>
            <a:endParaRPr lang="en-GB" altLang="en-US" sz="1600">
              <a:solidFill>
                <a:srgbClr val="000000"/>
              </a:solidFill>
            </a:endParaRPr>
          </a:p>
        </p:txBody>
      </p:sp>
      <p:sp>
        <p:nvSpPr>
          <p:cNvPr id="5124" name="Rectangle 3">
            <a:extLst>
              <a:ext uri="{FF2B5EF4-FFF2-40B4-BE49-F238E27FC236}">
                <a16:creationId xmlns:a16="http://schemas.microsoft.com/office/drawing/2014/main" id="{6159EF91-C042-34AA-0A27-31D16DAE9B68}"/>
              </a:ext>
            </a:extLst>
          </p:cNvPr>
          <p:cNvSpPr>
            <a:spLocks noChangeArrowheads="1"/>
          </p:cNvSpPr>
          <p:nvPr/>
        </p:nvSpPr>
        <p:spPr bwMode="auto">
          <a:xfrm>
            <a:off x="2268538" y="5380038"/>
            <a:ext cx="457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a:solidFill>
                  <a:srgbClr val="000000"/>
                </a:solidFill>
              </a:rPr>
              <a:t>This clay manilla mould was discovered by archaeologists working in Cowick Street, Exeter. The excavation took place on the site of the Birdall foundry in 1984, which also made bells and cauldrons.</a:t>
            </a:r>
            <a:r>
              <a:rPr lang="en-GB" altLang="en-US" sz="1600"/>
              <a:t> </a:t>
            </a:r>
          </a:p>
        </p:txBody>
      </p:sp>
      <p:sp>
        <p:nvSpPr>
          <p:cNvPr id="5" name="Slide Number Placeholder 4">
            <a:extLst>
              <a:ext uri="{FF2B5EF4-FFF2-40B4-BE49-F238E27FC236}">
                <a16:creationId xmlns:a16="http://schemas.microsoft.com/office/drawing/2014/main" id="{79EBE358-F836-6EBD-AD3B-940D78FB3D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A4F1C0-2B2C-42F0-95E4-6C3024CF699C}" type="slidenum">
              <a:rPr lang="en-GB" altLang="en-US">
                <a:solidFill>
                  <a:srgbClr val="BCBCBC"/>
                </a:solidFill>
              </a:rPr>
              <a:pPr eaLnBrk="1" hangingPunct="1"/>
              <a:t>3</a:t>
            </a:fld>
            <a:endParaRPr lang="en-GB" altLang="en-US">
              <a:solidFill>
                <a:srgbClr val="BCBCB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hoto:This manilla was Cast in Nigeria.">
            <a:extLst>
              <a:ext uri="{FF2B5EF4-FFF2-40B4-BE49-F238E27FC236}">
                <a16:creationId xmlns:a16="http://schemas.microsoft.com/office/drawing/2014/main" id="{0FD69D4A-BC49-3DAB-531B-2279DF76C4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420938"/>
            <a:ext cx="381635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8936B3A2-23A9-3B4F-010C-D2D0FA9772AD}"/>
              </a:ext>
            </a:extLst>
          </p:cNvPr>
          <p:cNvSpPr>
            <a:spLocks noGrp="1"/>
          </p:cNvSpPr>
          <p:nvPr>
            <p:ph type="title"/>
          </p:nvPr>
        </p:nvSpPr>
        <p:spPr>
          <a:xfrm>
            <a:off x="457200" y="260648"/>
            <a:ext cx="8229600" cy="1728192"/>
          </a:xfrm>
        </p:spPr>
        <p:txBody>
          <a:bodyPr>
            <a:noAutofit/>
          </a:bodyPr>
          <a:lstStyle/>
          <a:p>
            <a:pPr eaLnBrk="1" hangingPunct="1">
              <a:defRPr/>
            </a:pPr>
            <a:br>
              <a:rPr lang="en-GB" sz="2400" dirty="0">
                <a:latin typeface="Arial" pitchFamily="34" charset="0"/>
                <a:cs typeface="Arial" pitchFamily="34" charset="0"/>
              </a:rPr>
            </a:br>
            <a:r>
              <a:rPr lang="en-GB" sz="2400" dirty="0">
                <a:latin typeface="Arial" pitchFamily="34" charset="0"/>
                <a:cs typeface="Arial" pitchFamily="34" charset="0"/>
              </a:rPr>
              <a:t>This </a:t>
            </a:r>
            <a:r>
              <a:rPr lang="en-GB" sz="2400" dirty="0" err="1">
                <a:latin typeface="Arial" pitchFamily="34" charset="0"/>
                <a:cs typeface="Arial" pitchFamily="34" charset="0"/>
              </a:rPr>
              <a:t>manilla</a:t>
            </a:r>
            <a:r>
              <a:rPr lang="en-GB" sz="2400" dirty="0">
                <a:latin typeface="Arial" pitchFamily="34" charset="0"/>
                <a:cs typeface="Arial" pitchFamily="34" charset="0"/>
              </a:rPr>
              <a:t> was Cast in Nigeria.</a:t>
            </a:r>
            <a:br>
              <a:rPr lang="en-GB" sz="2400" dirty="0">
                <a:latin typeface="Arial" pitchFamily="34" charset="0"/>
                <a:cs typeface="Arial" pitchFamily="34" charset="0"/>
              </a:rPr>
            </a:br>
            <a:br>
              <a:rPr lang="en-GB" sz="800" dirty="0">
                <a:latin typeface="Arial" pitchFamily="34" charset="0"/>
                <a:cs typeface="Arial" pitchFamily="34" charset="0"/>
              </a:rPr>
            </a:br>
            <a:r>
              <a:rPr lang="en-GB" sz="1400" b="0" i="1" dirty="0">
                <a:latin typeface="Arial" pitchFamily="34" charset="0"/>
                <a:cs typeface="Arial" pitchFamily="34" charset="0"/>
              </a:rPr>
              <a:t>From the collections at RAMM (World Cultures</a:t>
            </a:r>
            <a:r>
              <a:rPr lang="en-GB" sz="1400" i="1" dirty="0">
                <a:latin typeface="Arial" pitchFamily="34" charset="0"/>
                <a:cs typeface="Arial" pitchFamily="34" charset="0"/>
              </a:rPr>
              <a:t>)</a:t>
            </a:r>
            <a:br>
              <a:rPr lang="en-GB" sz="1400" i="1" dirty="0">
                <a:latin typeface="Arial" pitchFamily="34" charset="0"/>
                <a:cs typeface="Arial" pitchFamily="34" charset="0"/>
              </a:rPr>
            </a:br>
            <a:r>
              <a:rPr lang="en-GB" sz="1400" i="1" dirty="0">
                <a:latin typeface="Arial" pitchFamily="34" charset="0"/>
                <a:cs typeface="Arial" pitchFamily="34" charset="0"/>
              </a:rPr>
              <a:t>	</a:t>
            </a:r>
            <a:br>
              <a:rPr lang="en-GB" sz="2400" i="1" dirty="0">
                <a:latin typeface="Arial" pitchFamily="34" charset="0"/>
                <a:cs typeface="Arial" pitchFamily="34" charset="0"/>
              </a:rPr>
            </a:br>
            <a:r>
              <a:rPr lang="en-GB" sz="2400" dirty="0">
                <a:latin typeface="Arial" pitchFamily="34" charset="0"/>
                <a:cs typeface="Arial" pitchFamily="34" charset="0"/>
              </a:rPr>
              <a:t>The most popular African name for </a:t>
            </a:r>
            <a:r>
              <a:rPr lang="en-GB" sz="2400" dirty="0" err="1">
                <a:latin typeface="Arial" pitchFamily="34" charset="0"/>
                <a:cs typeface="Arial" pitchFamily="34" charset="0"/>
              </a:rPr>
              <a:t>manillas</a:t>
            </a:r>
            <a:r>
              <a:rPr lang="en-GB" sz="2400" dirty="0">
                <a:latin typeface="Arial" pitchFamily="34" charset="0"/>
                <a:cs typeface="Arial" pitchFamily="34" charset="0"/>
              </a:rPr>
              <a:t>, </a:t>
            </a:r>
            <a:r>
              <a:rPr lang="en-GB" sz="2400" i="1" dirty="0" err="1">
                <a:latin typeface="Arial" pitchFamily="34" charset="0"/>
                <a:cs typeface="Arial" pitchFamily="34" charset="0"/>
              </a:rPr>
              <a:t>Okpoho</a:t>
            </a:r>
            <a:r>
              <a:rPr lang="en-GB" sz="2400" dirty="0">
                <a:latin typeface="Arial" pitchFamily="34" charset="0"/>
                <a:cs typeface="Arial" pitchFamily="34" charset="0"/>
              </a:rPr>
              <a:t>, comes from the Igbo language, </a:t>
            </a:r>
            <a:r>
              <a:rPr lang="en-GB" sz="2400" dirty="0" err="1">
                <a:latin typeface="Arial" pitchFamily="34" charset="0"/>
                <a:cs typeface="Arial" pitchFamily="34" charset="0"/>
              </a:rPr>
              <a:t>S.Eastern</a:t>
            </a:r>
            <a:r>
              <a:rPr lang="en-GB" sz="2400" dirty="0">
                <a:latin typeface="Arial" pitchFamily="34" charset="0"/>
                <a:cs typeface="Arial" pitchFamily="34" charset="0"/>
              </a:rPr>
              <a:t> Nigeria.</a:t>
            </a:r>
          </a:p>
        </p:txBody>
      </p:sp>
      <p:sp>
        <p:nvSpPr>
          <p:cNvPr id="4" name="Slide Number Placeholder 3">
            <a:extLst>
              <a:ext uri="{FF2B5EF4-FFF2-40B4-BE49-F238E27FC236}">
                <a16:creationId xmlns:a16="http://schemas.microsoft.com/office/drawing/2014/main" id="{6E778B2F-346C-6A0B-2D99-F560C06FD6B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55888E-9E9D-4855-B75D-630077D4AB8B}" type="slidenum">
              <a:rPr lang="en-GB" altLang="en-US">
                <a:solidFill>
                  <a:srgbClr val="BCBCBC"/>
                </a:solidFill>
              </a:rPr>
              <a:pPr eaLnBrk="1" hangingPunct="1"/>
              <a:t>4</a:t>
            </a:fld>
            <a:endParaRPr lang="en-GB" altLang="en-US">
              <a:solidFill>
                <a:srgbClr val="BCBCB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0A61-01F2-26D9-ECE3-465B4900397D}"/>
              </a:ext>
            </a:extLst>
          </p:cNvPr>
          <p:cNvSpPr>
            <a:spLocks noGrp="1"/>
          </p:cNvSpPr>
          <p:nvPr>
            <p:ph type="title"/>
          </p:nvPr>
        </p:nvSpPr>
        <p:spPr/>
        <p:txBody>
          <a:bodyPr>
            <a:noAutofit/>
          </a:bodyPr>
          <a:lstStyle/>
          <a:p>
            <a:pPr eaLnBrk="1" hangingPunct="1">
              <a:defRPr/>
            </a:pPr>
            <a:r>
              <a:rPr lang="en-US" sz="1600" dirty="0"/>
              <a:t>Kingdom of Benin, W Africa c.1600, man with </a:t>
            </a:r>
            <a:r>
              <a:rPr lang="en-US" sz="1600" dirty="0" err="1"/>
              <a:t>Manillas</a:t>
            </a:r>
            <a:br>
              <a:rPr lang="en-GB" sz="1600" dirty="0"/>
            </a:br>
            <a:r>
              <a:rPr lang="en-US" sz="1600" dirty="0"/>
              <a:t>The metals Bronze and Brass (red gold) were held in high regard in W. Africa. Quantities of the metal were acquired from European traders in the convenient bracelet form which the man on this plaque is holding. These bracelets were used as a trading currency commonly called '</a:t>
            </a:r>
            <a:r>
              <a:rPr lang="en-US" sz="1600" dirty="0" err="1"/>
              <a:t>Manillas</a:t>
            </a:r>
            <a:r>
              <a:rPr lang="en-US" sz="1600" dirty="0"/>
              <a:t>', and were made in large numbers in Europe to be traded in W Africa for pepper, cloth, ivory, and other commodities. </a:t>
            </a:r>
            <a:br>
              <a:rPr lang="en-GB" sz="1600" dirty="0"/>
            </a:br>
            <a:r>
              <a:rPr lang="en-US" sz="1600" dirty="0"/>
              <a:t>The metal for this plaque probably came from melting down a quantity of the </a:t>
            </a:r>
            <a:r>
              <a:rPr lang="en-US" sz="1600" dirty="0" err="1"/>
              <a:t>manillas</a:t>
            </a:r>
            <a:r>
              <a:rPr lang="en-US" sz="1600" dirty="0"/>
              <a:t>.</a:t>
            </a:r>
            <a:br>
              <a:rPr lang="en-GB" sz="1600" dirty="0"/>
            </a:br>
            <a:r>
              <a:rPr lang="en-US" sz="1400" i="1" dirty="0"/>
              <a:t>Victoria and Albert Museum from the British Museum</a:t>
            </a:r>
            <a:r>
              <a:rPr lang="en-US" sz="1600" dirty="0"/>
              <a:t>.</a:t>
            </a:r>
            <a:br>
              <a:rPr lang="en-GB" sz="1600" dirty="0"/>
            </a:br>
            <a:r>
              <a:rPr lang="en-GB" sz="1600" dirty="0"/>
              <a:t>	</a:t>
            </a:r>
            <a:br>
              <a:rPr lang="en-GB" sz="1600" dirty="0"/>
            </a:br>
            <a:endParaRPr lang="en-GB" sz="1600" dirty="0">
              <a:latin typeface="Arial" pitchFamily="34" charset="0"/>
              <a:cs typeface="Arial" pitchFamily="34" charset="0"/>
            </a:endParaRPr>
          </a:p>
        </p:txBody>
      </p:sp>
      <p:sp>
        <p:nvSpPr>
          <p:cNvPr id="7171" name="Text Placeholder 4">
            <a:extLst>
              <a:ext uri="{FF2B5EF4-FFF2-40B4-BE49-F238E27FC236}">
                <a16:creationId xmlns:a16="http://schemas.microsoft.com/office/drawing/2014/main" id="{51613ADF-2CEA-87B9-4C4E-AA1203C4AE1E}"/>
              </a:ext>
            </a:extLst>
          </p:cNvPr>
          <p:cNvSpPr>
            <a:spLocks noGrp="1"/>
          </p:cNvSpPr>
          <p:nvPr>
            <p:ph type="body" idx="2"/>
          </p:nvPr>
        </p:nvSpPr>
        <p:spPr/>
        <p:txBody>
          <a:bodyPr/>
          <a:lstStyle/>
          <a:p>
            <a:pPr eaLnBrk="1" hangingPunct="1"/>
            <a:endParaRPr lang="en-GB" altLang="en-US"/>
          </a:p>
        </p:txBody>
      </p:sp>
      <p:sp>
        <p:nvSpPr>
          <p:cNvPr id="7172" name="Content Placeholder 3">
            <a:extLst>
              <a:ext uri="{FF2B5EF4-FFF2-40B4-BE49-F238E27FC236}">
                <a16:creationId xmlns:a16="http://schemas.microsoft.com/office/drawing/2014/main" id="{63F72C7C-1FA6-8C4E-FDB8-5F55E51E7C0C}"/>
              </a:ext>
            </a:extLst>
          </p:cNvPr>
          <p:cNvSpPr>
            <a:spLocks noGrp="1"/>
          </p:cNvSpPr>
          <p:nvPr>
            <p:ph sz="half" idx="1"/>
          </p:nvPr>
        </p:nvSpPr>
        <p:spPr>
          <a:xfrm>
            <a:off x="4859338" y="260350"/>
            <a:ext cx="4043362" cy="6597650"/>
          </a:xfrm>
        </p:spPr>
        <p:txBody>
          <a:bodyPr/>
          <a:lstStyle/>
          <a:p>
            <a:pPr eaLnBrk="1" hangingPunct="1"/>
            <a:r>
              <a:rPr lang="en-US" altLang="en-US" sz="1800" b="1">
                <a:latin typeface="Arial" panose="020B0604020202020204" pitchFamily="34" charset="0"/>
                <a:cs typeface="Arial" panose="020B0604020202020204" pitchFamily="34" charset="0"/>
              </a:rPr>
              <a:t>Kingdom of Benin </a:t>
            </a:r>
          </a:p>
          <a:p>
            <a:pPr eaLnBrk="1" hangingPunct="1">
              <a:buFont typeface="Wingdings 2" panose="05020102010507070707" pitchFamily="18" charset="2"/>
              <a:buNone/>
            </a:pPr>
            <a:r>
              <a:rPr lang="en-US" altLang="en-US" sz="1800" b="1">
                <a:latin typeface="Arial" panose="020B0604020202020204" pitchFamily="34" charset="0"/>
                <a:cs typeface="Arial" panose="020B0604020202020204" pitchFamily="34" charset="0"/>
              </a:rPr>
              <a:t>       W Africa c.1600, man with Manillas</a:t>
            </a:r>
            <a:endParaRPr lang="en-GB" altLang="en-US" sz="1800">
              <a:latin typeface="Arial" panose="020B0604020202020204" pitchFamily="34" charset="0"/>
              <a:cs typeface="Arial" panose="020B0604020202020204" pitchFamily="34" charset="0"/>
            </a:endParaRPr>
          </a:p>
          <a:p>
            <a:pPr eaLnBrk="1" hangingPunct="1"/>
            <a:endParaRPr lang="en-US" altLang="en-US" sz="1800">
              <a:latin typeface="Arial" panose="020B0604020202020204" pitchFamily="34" charset="0"/>
              <a:cs typeface="Arial" panose="020B0604020202020204" pitchFamily="34" charset="0"/>
            </a:endParaRPr>
          </a:p>
          <a:p>
            <a:pPr eaLnBrk="1" hangingPunct="1"/>
            <a:r>
              <a:rPr lang="en-US" altLang="en-US" sz="1800">
                <a:latin typeface="Arial" panose="020B0604020202020204" pitchFamily="34" charset="0"/>
                <a:cs typeface="Arial" panose="020B0604020202020204" pitchFamily="34" charset="0"/>
              </a:rPr>
              <a:t>The metals Bronze and Brass (red gold) were held in high regard in W. Africa. Quantities of the metal were acquired from European traders in the convenient bracelet form which the man on this plaque is holding. These bracelets were used as a trading currency commonly called 'Manillas', and were made in large numbers in Europe to be traded in W Africa. </a:t>
            </a:r>
            <a:endParaRPr lang="en-GB" altLang="en-US" sz="1800">
              <a:latin typeface="Arial" panose="020B0604020202020204" pitchFamily="34" charset="0"/>
              <a:cs typeface="Arial" panose="020B0604020202020204" pitchFamily="34" charset="0"/>
            </a:endParaRPr>
          </a:p>
          <a:p>
            <a:pPr eaLnBrk="1" hangingPunct="1"/>
            <a:endParaRPr lang="en-US" altLang="en-US" sz="1800">
              <a:latin typeface="Arial" panose="020B0604020202020204" pitchFamily="34" charset="0"/>
              <a:cs typeface="Arial" panose="020B0604020202020204" pitchFamily="34" charset="0"/>
            </a:endParaRPr>
          </a:p>
          <a:p>
            <a:pPr eaLnBrk="1" hangingPunct="1"/>
            <a:r>
              <a:rPr lang="en-US" altLang="en-US" sz="1800">
                <a:latin typeface="Arial" panose="020B0604020202020204" pitchFamily="34" charset="0"/>
                <a:cs typeface="Arial" panose="020B0604020202020204" pitchFamily="34" charset="0"/>
              </a:rPr>
              <a:t>The metal for this plaque probably came from melting down a quantity of the manillas.</a:t>
            </a:r>
          </a:p>
          <a:p>
            <a:pPr eaLnBrk="1" hangingPunct="1">
              <a:buFont typeface="Wingdings 2" panose="05020102010507070707" pitchFamily="18" charset="2"/>
              <a:buNone/>
            </a:pPr>
            <a:endParaRPr lang="en-GB" altLang="en-US" sz="1600">
              <a:latin typeface="Arial" panose="020B0604020202020204" pitchFamily="34" charset="0"/>
              <a:cs typeface="Arial" panose="020B0604020202020204" pitchFamily="34" charset="0"/>
            </a:endParaRPr>
          </a:p>
          <a:p>
            <a:pPr eaLnBrk="1" hangingPunct="1">
              <a:buFont typeface="Wingdings 2" panose="05020102010507070707" pitchFamily="18" charset="2"/>
              <a:buNone/>
            </a:pPr>
            <a:r>
              <a:rPr lang="en-US" altLang="en-US" sz="1200" i="1">
                <a:latin typeface="Arial" panose="020B0604020202020204" pitchFamily="34" charset="0"/>
                <a:cs typeface="Arial" panose="020B0604020202020204" pitchFamily="34" charset="0"/>
              </a:rPr>
              <a:t>Victoria and Albert Museum from the British Museum.</a:t>
            </a:r>
            <a:endParaRPr lang="en-GB" altLang="en-US" sz="1200" i="1">
              <a:latin typeface="Arial" panose="020B0604020202020204" pitchFamily="34" charset="0"/>
              <a:cs typeface="Arial" panose="020B0604020202020204" pitchFamily="34" charset="0"/>
            </a:endParaRPr>
          </a:p>
          <a:p>
            <a:pPr eaLnBrk="1" hangingPunct="1">
              <a:buFont typeface="Wingdings 2" panose="05020102010507070707" pitchFamily="18" charset="2"/>
              <a:buNone/>
            </a:pPr>
            <a:r>
              <a:rPr lang="en-GB" altLang="en-US" sz="1200" i="1"/>
              <a:t>	</a:t>
            </a:r>
          </a:p>
          <a:p>
            <a:pPr eaLnBrk="1" hangingPunct="1"/>
            <a:endParaRPr lang="en-GB" altLang="en-US" sz="1600">
              <a:latin typeface="Arial" panose="020B0604020202020204" pitchFamily="34" charset="0"/>
              <a:cs typeface="Arial" panose="020B0604020202020204" pitchFamily="34" charset="0"/>
            </a:endParaRPr>
          </a:p>
        </p:txBody>
      </p:sp>
      <p:pic>
        <p:nvPicPr>
          <p:cNvPr id="7173" name="Picture 2" descr="5828395850_cb3f1137d3">
            <a:extLst>
              <a:ext uri="{FF2B5EF4-FFF2-40B4-BE49-F238E27FC236}">
                <a16:creationId xmlns:a16="http://schemas.microsoft.com/office/drawing/2014/main" id="{AD2F31C5-E003-261A-4BF0-E975B066B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0" y="0"/>
            <a:ext cx="48688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C62D6564-7062-5D4C-18D4-1604D784EBF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F66722-42A6-48AF-8C50-A62C2FD1DF57}" type="slidenum">
              <a:rPr lang="en-GB" altLang="en-US">
                <a:solidFill>
                  <a:srgbClr val="BCBCBC"/>
                </a:solidFill>
              </a:rPr>
              <a:pPr eaLnBrk="1" hangingPunct="1"/>
              <a:t>5</a:t>
            </a:fld>
            <a:endParaRPr lang="en-GB" altLang="en-US">
              <a:solidFill>
                <a:srgbClr val="BCBCB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mainImage" descr="5309180618_75aab78d54_z">
            <a:extLst>
              <a:ext uri="{FF2B5EF4-FFF2-40B4-BE49-F238E27FC236}">
                <a16:creationId xmlns:a16="http://schemas.microsoft.com/office/drawing/2014/main" id="{93B5D4FA-8473-46D1-3BB3-33BE4125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260350"/>
            <a:ext cx="3409950"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mainImage" descr="forthepost">
            <a:extLst>
              <a:ext uri="{FF2B5EF4-FFF2-40B4-BE49-F238E27FC236}">
                <a16:creationId xmlns:a16="http://schemas.microsoft.com/office/drawing/2014/main" id="{61B79FA9-1EC0-DC72-C671-A5706459DC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168650"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a:extLst>
              <a:ext uri="{FF2B5EF4-FFF2-40B4-BE49-F238E27FC236}">
                <a16:creationId xmlns:a16="http://schemas.microsoft.com/office/drawing/2014/main" id="{31C6D349-8F71-048C-8426-713EB1727C5B}"/>
              </a:ext>
            </a:extLst>
          </p:cNvPr>
          <p:cNvSpPr>
            <a:spLocks noGrp="1"/>
          </p:cNvSpPr>
          <p:nvPr>
            <p:ph type="title"/>
          </p:nvPr>
        </p:nvSpPr>
        <p:spPr>
          <a:xfrm>
            <a:off x="611560" y="5517232"/>
            <a:ext cx="8229600" cy="1143000"/>
          </a:xfrm>
        </p:spPr>
        <p:txBody>
          <a:bodyPr>
            <a:normAutofit fontScale="90000"/>
          </a:bodyPr>
          <a:lstStyle/>
          <a:p>
            <a:pPr eaLnBrk="1" hangingPunct="1">
              <a:defRPr/>
            </a:pPr>
            <a:r>
              <a:rPr lang="en-GB" sz="2200" dirty="0">
                <a:latin typeface="Arial" pitchFamily="34" charset="0"/>
                <a:cs typeface="Arial" pitchFamily="34" charset="0"/>
              </a:rPr>
              <a:t>African women wore manillas as a sign of wealth and importance in West African culture. Wives often wore them to show how well off and important their husbands were.</a:t>
            </a:r>
            <a:br>
              <a:rPr lang="en-GB" sz="2200" dirty="0">
                <a:latin typeface="Arial" pitchFamily="34" charset="0"/>
                <a:cs typeface="Arial" pitchFamily="34" charset="0"/>
              </a:rPr>
            </a:br>
            <a:r>
              <a:rPr lang="en-GB" sz="2200" dirty="0">
                <a:latin typeface="Arial" pitchFamily="34" charset="0"/>
                <a:cs typeface="Arial" pitchFamily="34" charset="0"/>
              </a:rPr>
              <a:t>The famous Livingstone even noted a tribe where "those whose status did not entitle them to load their legs with rings imitated the walk of those who did." (p243). </a:t>
            </a:r>
            <a:br>
              <a:rPr lang="en-GB" sz="2200" dirty="0">
                <a:latin typeface="Arial" pitchFamily="34" charset="0"/>
                <a:cs typeface="Arial" pitchFamily="34" charset="0"/>
              </a:rPr>
            </a:br>
            <a:r>
              <a:rPr lang="en-GB" sz="2200" dirty="0">
                <a:latin typeface="Arial" pitchFamily="34" charset="0"/>
                <a:cs typeface="Arial" pitchFamily="34" charset="0"/>
              </a:rPr>
              <a:t>Ref :  </a:t>
            </a:r>
            <a:r>
              <a:rPr lang="en-GB" sz="2200" u="sng" dirty="0">
                <a:latin typeface="Arial" pitchFamily="34" charset="0"/>
                <a:cs typeface="Arial" pitchFamily="34" charset="0"/>
                <a:hlinkClick r:id="rId4"/>
              </a:rPr>
              <a:t>http://www.coincoin.com/I062.htm</a:t>
            </a:r>
            <a:r>
              <a:rPr lang="en-GB" sz="2200" dirty="0">
                <a:latin typeface="Arial" pitchFamily="34" charset="0"/>
                <a:cs typeface="Arial" pitchFamily="34" charset="0"/>
              </a:rPr>
              <a:t> </a:t>
            </a:r>
            <a:br>
              <a:rPr lang="en-GB" dirty="0"/>
            </a:br>
            <a:r>
              <a:rPr lang="en-GB" dirty="0"/>
              <a:t> </a:t>
            </a:r>
            <a:br>
              <a:rPr lang="en-GB" dirty="0"/>
            </a:br>
            <a:endParaRPr lang="en-GB" dirty="0"/>
          </a:p>
        </p:txBody>
      </p:sp>
      <p:pic>
        <p:nvPicPr>
          <p:cNvPr id="8197" name="Picture 10" descr="http://www.orijinculture.com/community/wp-content/uploads/2011/09/manilas-bangles-slave-trade-1.jpg">
            <a:extLst>
              <a:ext uri="{FF2B5EF4-FFF2-40B4-BE49-F238E27FC236}">
                <a16:creationId xmlns:a16="http://schemas.microsoft.com/office/drawing/2014/main" id="{7A71ACF8-5D35-B048-4D77-A337A3106F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836613"/>
            <a:ext cx="2916237"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04A9F13-8D22-7468-0C1B-3D8450EF39D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DD7BB8-3E11-49AC-A95E-8101ABD8F82A}" type="slidenum">
              <a:rPr lang="en-GB" altLang="en-US">
                <a:solidFill>
                  <a:srgbClr val="BCBCBC"/>
                </a:solidFill>
              </a:rPr>
              <a:pPr eaLnBrk="1" hangingPunct="1"/>
              <a:t>6</a:t>
            </a:fld>
            <a:endParaRPr lang="en-GB" altLang="en-US">
              <a:solidFill>
                <a:srgbClr val="BCBCB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coincoin.com/bDuchBeninS15.jpg">
            <a:extLst>
              <a:ext uri="{FF2B5EF4-FFF2-40B4-BE49-F238E27FC236}">
                <a16:creationId xmlns:a16="http://schemas.microsoft.com/office/drawing/2014/main" id="{54673576-72E2-183C-7EA2-802637557F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51355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A66802C9-6E66-87BF-47E7-67FEE56396D9}"/>
              </a:ext>
            </a:extLst>
          </p:cNvPr>
          <p:cNvSpPr>
            <a:spLocks noGrp="1"/>
          </p:cNvSpPr>
          <p:nvPr>
            <p:ph type="title"/>
          </p:nvPr>
        </p:nvSpPr>
        <p:spPr/>
        <p:txBody>
          <a:bodyPr/>
          <a:lstStyle/>
          <a:p>
            <a:pPr eaLnBrk="1" hangingPunct="1">
              <a:defRPr/>
            </a:pPr>
            <a:endParaRPr lang="en-GB"/>
          </a:p>
        </p:txBody>
      </p:sp>
      <p:sp>
        <p:nvSpPr>
          <p:cNvPr id="9220" name="Content Placeholder 3">
            <a:extLst>
              <a:ext uri="{FF2B5EF4-FFF2-40B4-BE49-F238E27FC236}">
                <a16:creationId xmlns:a16="http://schemas.microsoft.com/office/drawing/2014/main" id="{09E3AEAF-2079-E0C1-A0AC-D0A3C1FD422A}"/>
              </a:ext>
            </a:extLst>
          </p:cNvPr>
          <p:cNvSpPr>
            <a:spLocks noGrp="1"/>
          </p:cNvSpPr>
          <p:nvPr>
            <p:ph sz="half" idx="1"/>
          </p:nvPr>
        </p:nvSpPr>
        <p:spPr>
          <a:xfrm>
            <a:off x="4643438" y="549275"/>
            <a:ext cx="4043362" cy="5576888"/>
          </a:xfrm>
        </p:spPr>
        <p:txBody>
          <a:bodyPr/>
          <a:lstStyle/>
          <a:p>
            <a:pPr eaLnBrk="1" hangingPunct="1"/>
            <a:r>
              <a:rPr lang="en-GB" altLang="en-US"/>
              <a:t>Plaque showing European man holding manilas.</a:t>
            </a:r>
          </a:p>
          <a:p>
            <a:pPr eaLnBrk="1" hangingPunct="1"/>
            <a:endParaRPr lang="en-GB" altLang="en-US"/>
          </a:p>
          <a:p>
            <a:pPr eaLnBrk="1" hangingPunct="1"/>
            <a:r>
              <a:rPr lang="en-GB" altLang="en-US"/>
              <a:t>Europeans records show early trading with West Africa. Exchanges of metal and cloth for various goods.</a:t>
            </a:r>
          </a:p>
          <a:p>
            <a:pPr eaLnBrk="1" hangingPunct="1">
              <a:buFont typeface="Wingdings 2" panose="05020102010507070707" pitchFamily="18" charset="2"/>
              <a:buNone/>
            </a:pPr>
            <a:endParaRPr lang="en-GB" altLang="en-US"/>
          </a:p>
          <a:p>
            <a:pPr eaLnBrk="1" hangingPunct="1"/>
            <a:endParaRPr lang="en-GB" altLang="en-US"/>
          </a:p>
          <a:p>
            <a:pPr eaLnBrk="1" hangingPunct="1"/>
            <a:endParaRPr lang="en-GB" altLang="en-US"/>
          </a:p>
          <a:p>
            <a:pPr eaLnBrk="1" hangingPunct="1">
              <a:buFont typeface="Wingdings 2" panose="05020102010507070707" pitchFamily="18" charset="2"/>
              <a:buNone/>
            </a:pPr>
            <a:r>
              <a:rPr lang="en-GB" altLang="en-US" sz="1200">
                <a:latin typeface="Arial" panose="020B0604020202020204" pitchFamily="34" charset="0"/>
                <a:cs typeface="Arial" panose="020B0604020202020204" pitchFamily="34" charset="0"/>
              </a:rPr>
              <a:t>         Benin, Royal Art of Africa, by Armand Duchateau</a:t>
            </a:r>
          </a:p>
        </p:txBody>
      </p:sp>
      <p:sp>
        <p:nvSpPr>
          <p:cNvPr id="9221" name="Text Placeholder 4">
            <a:extLst>
              <a:ext uri="{FF2B5EF4-FFF2-40B4-BE49-F238E27FC236}">
                <a16:creationId xmlns:a16="http://schemas.microsoft.com/office/drawing/2014/main" id="{382CB5DA-FC89-C112-9F36-1FF5730A2DCE}"/>
              </a:ext>
            </a:extLst>
          </p:cNvPr>
          <p:cNvSpPr>
            <a:spLocks noGrp="1"/>
          </p:cNvSpPr>
          <p:nvPr>
            <p:ph type="body" idx="2"/>
          </p:nvPr>
        </p:nvSpPr>
        <p:spPr/>
        <p:txBody>
          <a:bodyPr/>
          <a:lstStyle/>
          <a:p>
            <a:pPr eaLnBrk="1" hangingPunct="1"/>
            <a:endParaRPr lang="en-GB" altLang="en-US"/>
          </a:p>
        </p:txBody>
      </p:sp>
      <p:sp>
        <p:nvSpPr>
          <p:cNvPr id="6" name="Slide Number Placeholder 5">
            <a:extLst>
              <a:ext uri="{FF2B5EF4-FFF2-40B4-BE49-F238E27FC236}">
                <a16:creationId xmlns:a16="http://schemas.microsoft.com/office/drawing/2014/main" id="{EB85FB0A-7275-AB13-AAF6-2346C2A567F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7CA0E2-D911-4E73-A5E7-F9E9C7FFBC05}" type="slidenum">
              <a:rPr lang="en-GB" altLang="en-US">
                <a:solidFill>
                  <a:srgbClr val="BCBCBC"/>
                </a:solidFill>
              </a:rPr>
              <a:pPr eaLnBrk="1" hangingPunct="1"/>
              <a:t>7</a:t>
            </a:fld>
            <a:endParaRPr lang="en-GB" altLang="en-US">
              <a:solidFill>
                <a:srgbClr val="BCBCB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various types of peppercorns">
            <a:extLst>
              <a:ext uri="{FF2B5EF4-FFF2-40B4-BE49-F238E27FC236}">
                <a16:creationId xmlns:a16="http://schemas.microsoft.com/office/drawing/2014/main" id="{65E1D3BA-E49A-0CA5-8C87-C76F950689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284538"/>
            <a:ext cx="2808287" cy="32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descr="http://www.newscientist.com/blog/environment/uploaded_images/tusks-722224.JPG">
            <a:extLst>
              <a:ext uri="{FF2B5EF4-FFF2-40B4-BE49-F238E27FC236}">
                <a16:creationId xmlns:a16="http://schemas.microsoft.com/office/drawing/2014/main" id="{D397681D-442F-74A4-ED99-CFF2D3CDAB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4464050"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6" descr="http://www.curacaomaritime.com/files/slavenhandel__1315601494.jpg">
            <a:extLst>
              <a:ext uri="{FF2B5EF4-FFF2-40B4-BE49-F238E27FC236}">
                <a16:creationId xmlns:a16="http://schemas.microsoft.com/office/drawing/2014/main" id="{7937B7EF-6252-42E3-D2CA-CE12CBF59C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188913"/>
            <a:ext cx="411480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a:extLst>
              <a:ext uri="{FF2B5EF4-FFF2-40B4-BE49-F238E27FC236}">
                <a16:creationId xmlns:a16="http://schemas.microsoft.com/office/drawing/2014/main" id="{9EF2E194-8DE0-62D9-CF80-16007A7A359F}"/>
              </a:ext>
            </a:extLst>
          </p:cNvPr>
          <p:cNvSpPr>
            <a:spLocks noGrp="1"/>
          </p:cNvSpPr>
          <p:nvPr>
            <p:ph type="title"/>
          </p:nvPr>
        </p:nvSpPr>
        <p:spPr/>
        <p:txBody>
          <a:bodyPr/>
          <a:lstStyle/>
          <a:p>
            <a:pPr eaLnBrk="1" hangingPunct="1">
              <a:defRPr/>
            </a:pPr>
            <a:endParaRPr lang="en-GB"/>
          </a:p>
        </p:txBody>
      </p:sp>
      <p:sp>
        <p:nvSpPr>
          <p:cNvPr id="10246" name="Content Placeholder 5">
            <a:extLst>
              <a:ext uri="{FF2B5EF4-FFF2-40B4-BE49-F238E27FC236}">
                <a16:creationId xmlns:a16="http://schemas.microsoft.com/office/drawing/2014/main" id="{2B748735-3519-DD14-014F-23971C0A2667}"/>
              </a:ext>
            </a:extLst>
          </p:cNvPr>
          <p:cNvSpPr>
            <a:spLocks noGrp="1"/>
          </p:cNvSpPr>
          <p:nvPr>
            <p:ph sz="half" idx="1"/>
          </p:nvPr>
        </p:nvSpPr>
        <p:spPr>
          <a:xfrm>
            <a:off x="3779838" y="1004888"/>
            <a:ext cx="5111750" cy="5853112"/>
          </a:xfrm>
        </p:spPr>
        <p:txBody>
          <a:bodyPr/>
          <a:lstStyle/>
          <a:p>
            <a:pPr eaLnBrk="1" hangingPunct="1"/>
            <a:endParaRPr lang="en-GB" altLang="en-US" sz="1800"/>
          </a:p>
          <a:p>
            <a:pPr eaLnBrk="1" hangingPunct="1"/>
            <a:endParaRPr lang="en-GB" altLang="en-US" sz="1800"/>
          </a:p>
          <a:p>
            <a:pPr eaLnBrk="1" hangingPunct="1"/>
            <a:endParaRPr lang="en-GB" altLang="en-US" sz="1800"/>
          </a:p>
          <a:p>
            <a:pPr eaLnBrk="1" hangingPunct="1"/>
            <a:endParaRPr lang="en-GB" altLang="en-US" sz="1800"/>
          </a:p>
          <a:p>
            <a:pPr eaLnBrk="1" hangingPunct="1"/>
            <a:endParaRPr lang="en-GB" altLang="en-US" sz="1800"/>
          </a:p>
          <a:p>
            <a:pPr eaLnBrk="1" hangingPunct="1"/>
            <a:endParaRPr lang="en-GB" altLang="en-US" sz="1800"/>
          </a:p>
          <a:p>
            <a:pPr eaLnBrk="1" hangingPunct="1"/>
            <a:endParaRPr lang="en-GB" altLang="en-US" sz="1800"/>
          </a:p>
          <a:p>
            <a:pPr eaLnBrk="1" hangingPunct="1"/>
            <a:r>
              <a:rPr lang="en-GB" altLang="en-US" sz="2400">
                <a:latin typeface="Arial" panose="020B0604020202020204" pitchFamily="34" charset="0"/>
                <a:cs typeface="Arial" panose="020B0604020202020204" pitchFamily="34" charset="0"/>
              </a:rPr>
              <a:t>Various goods were traded, pepper, ivory, gold, tiger skins, cloth and slaves. </a:t>
            </a:r>
          </a:p>
          <a:p>
            <a:pPr eaLnBrk="1" hangingPunct="1">
              <a:buFont typeface="Wingdings 2" panose="05020102010507070707" pitchFamily="18" charset="2"/>
              <a:buNone/>
            </a:pPr>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rPr>
              <a:t>In Benin and the Slave Rivers of the Niger Delta, the price of a slave was 57 manillas in 1517.</a:t>
            </a:r>
          </a:p>
          <a:p>
            <a:pPr eaLnBrk="1" hangingPunct="1">
              <a:buFont typeface="Wingdings 2" panose="05020102010507070707" pitchFamily="18" charset="2"/>
              <a:buNone/>
            </a:pPr>
            <a:r>
              <a:rPr lang="en-GB" altLang="en-US" sz="1200">
                <a:latin typeface="Arial" panose="020B0604020202020204" pitchFamily="34" charset="0"/>
                <a:cs typeface="Arial" panose="020B0604020202020204" pitchFamily="34" charset="0"/>
              </a:rPr>
              <a:t>           Red Gold of Africa; E.W.Herbert</a:t>
            </a:r>
          </a:p>
          <a:p>
            <a:pPr eaLnBrk="1" hangingPunct="1">
              <a:buFont typeface="Wingdings 2" panose="05020102010507070707" pitchFamily="18" charset="2"/>
              <a:buNone/>
            </a:pPr>
            <a:r>
              <a:rPr lang="en-GB" altLang="en-US" sz="1200">
                <a:latin typeface="Arial" panose="020B0604020202020204" pitchFamily="34" charset="0"/>
                <a:cs typeface="Arial" panose="020B0604020202020204" pitchFamily="34" charset="0"/>
              </a:rPr>
              <a:t> </a:t>
            </a:r>
          </a:p>
          <a:p>
            <a:pPr eaLnBrk="1" hangingPunct="1">
              <a:buFont typeface="Wingdings 2" panose="05020102010507070707" pitchFamily="18" charset="2"/>
              <a:buNone/>
            </a:pPr>
            <a:r>
              <a:rPr lang="en-GB" altLang="en-US" sz="1200"/>
              <a:t> </a:t>
            </a:r>
          </a:p>
          <a:p>
            <a:pPr eaLnBrk="1" hangingPunct="1"/>
            <a:endParaRPr lang="en-GB" altLang="en-US" sz="1200">
              <a:latin typeface="Arial" panose="020B0604020202020204" pitchFamily="34" charset="0"/>
              <a:cs typeface="Arial" panose="020B0604020202020204" pitchFamily="34" charset="0"/>
            </a:endParaRPr>
          </a:p>
        </p:txBody>
      </p:sp>
      <p:sp>
        <p:nvSpPr>
          <p:cNvPr id="10247" name="Text Placeholder 6">
            <a:extLst>
              <a:ext uri="{FF2B5EF4-FFF2-40B4-BE49-F238E27FC236}">
                <a16:creationId xmlns:a16="http://schemas.microsoft.com/office/drawing/2014/main" id="{FA79FFFB-6CDA-837C-01FC-A056D0D3C677}"/>
              </a:ext>
            </a:extLst>
          </p:cNvPr>
          <p:cNvSpPr>
            <a:spLocks noGrp="1"/>
          </p:cNvSpPr>
          <p:nvPr>
            <p:ph type="body" idx="2"/>
          </p:nvPr>
        </p:nvSpPr>
        <p:spPr/>
        <p:txBody>
          <a:bodyPr/>
          <a:lstStyle/>
          <a:p>
            <a:pPr eaLnBrk="1" hangingPunct="1"/>
            <a:endParaRPr lang="en-GB" altLang="en-US"/>
          </a:p>
        </p:txBody>
      </p:sp>
      <p:sp>
        <p:nvSpPr>
          <p:cNvPr id="8" name="Slide Number Placeholder 7">
            <a:extLst>
              <a:ext uri="{FF2B5EF4-FFF2-40B4-BE49-F238E27FC236}">
                <a16:creationId xmlns:a16="http://schemas.microsoft.com/office/drawing/2014/main" id="{EEE48D7D-1B13-0DCD-A560-59AE757D5E6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7CA10C-ECEE-4D12-81D8-78CAAB132CDC}" type="slidenum">
              <a:rPr lang="en-GB" altLang="en-US">
                <a:solidFill>
                  <a:srgbClr val="BCBCBC"/>
                </a:solidFill>
              </a:rPr>
              <a:pPr eaLnBrk="1" hangingPunct="1"/>
              <a:t>8</a:t>
            </a:fld>
            <a:endParaRPr lang="en-GB" altLang="en-US">
              <a:solidFill>
                <a:srgbClr val="BCBCB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File:Exeter St Thomas station.jpg">
            <a:hlinkClick r:id="rId2"/>
            <a:extLst>
              <a:ext uri="{FF2B5EF4-FFF2-40B4-BE49-F238E27FC236}">
                <a16:creationId xmlns:a16="http://schemas.microsoft.com/office/drawing/2014/main" id="{B498F0E0-1E7B-8B04-181B-AA3BFA6B2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484313"/>
            <a:ext cx="76200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1BEED809-AC75-729D-3107-FB3B02C6C237}"/>
              </a:ext>
            </a:extLst>
          </p:cNvPr>
          <p:cNvSpPr>
            <a:spLocks noGrp="1"/>
          </p:cNvSpPr>
          <p:nvPr>
            <p:ph type="title"/>
          </p:nvPr>
        </p:nvSpPr>
        <p:spPr>
          <a:xfrm>
            <a:off x="457200" y="0"/>
            <a:ext cx="8229600" cy="1417638"/>
          </a:xfrm>
        </p:spPr>
        <p:txBody>
          <a:bodyPr>
            <a:normAutofit fontScale="90000"/>
          </a:bodyPr>
          <a:lstStyle/>
          <a:p>
            <a:pPr eaLnBrk="1" hangingPunct="1">
              <a:defRPr/>
            </a:pPr>
            <a:br>
              <a:rPr lang="en-GB" sz="2000" dirty="0"/>
            </a:br>
            <a:br>
              <a:rPr lang="en-GB" sz="2000" dirty="0"/>
            </a:br>
            <a:br>
              <a:rPr lang="en-GB" sz="2000" dirty="0"/>
            </a:br>
            <a:r>
              <a:rPr lang="en-GB" sz="2700" dirty="0" err="1"/>
              <a:t>Birdall</a:t>
            </a:r>
            <a:r>
              <a:rPr lang="en-GB" sz="2700" dirty="0"/>
              <a:t> Foundry location in St Thomas Exeter, </a:t>
            </a:r>
            <a:r>
              <a:rPr lang="en-GB" sz="2700" dirty="0" err="1"/>
              <a:t>Cowick</a:t>
            </a:r>
            <a:r>
              <a:rPr lang="en-GB" sz="2700" dirty="0"/>
              <a:t> Street and Albany road</a:t>
            </a:r>
            <a:r>
              <a:rPr lang="en-GB" sz="2000" dirty="0"/>
              <a:t>.</a:t>
            </a:r>
            <a:br>
              <a:rPr lang="en-GB" sz="2000" dirty="0"/>
            </a:br>
            <a:r>
              <a:rPr lang="en-GB" sz="2000" dirty="0"/>
              <a:t> </a:t>
            </a:r>
            <a:br>
              <a:rPr lang="en-GB" sz="2000" dirty="0"/>
            </a:br>
            <a:r>
              <a:rPr lang="en-GB" sz="2000" dirty="0"/>
              <a:t> </a:t>
            </a:r>
            <a:br>
              <a:rPr lang="en-GB" sz="2000" dirty="0"/>
            </a:br>
            <a:endParaRPr lang="en-GB"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7F1BA914-A1C6-4B43-3B79-0B44E33108E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A7C72E-5E1E-48B9-ACEC-CF797417901D}" type="slidenum">
              <a:rPr lang="en-GB" altLang="en-US">
                <a:solidFill>
                  <a:srgbClr val="BCBCBC"/>
                </a:solidFill>
              </a:rPr>
              <a:pPr eaLnBrk="1" hangingPunct="1"/>
              <a:t>9</a:t>
            </a:fld>
            <a:endParaRPr lang="en-GB" altLang="en-US">
              <a:solidFill>
                <a:srgbClr val="BCBCBC"/>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 (1)</Template>
  <TotalTime>596</TotalTime>
  <Words>967</Words>
  <Application>Microsoft Office PowerPoint</Application>
  <PresentationFormat>On-screen Show (4:3)</PresentationFormat>
  <Paragraphs>96</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Lucida Sans</vt:lpstr>
      <vt:lpstr>Book Antiqua</vt:lpstr>
      <vt:lpstr>Wingdings 2</vt:lpstr>
      <vt:lpstr>Wingdings</vt:lpstr>
      <vt:lpstr>Wingdings 3</vt:lpstr>
      <vt:lpstr>Calibri</vt:lpstr>
      <vt:lpstr>Times New Roman</vt:lpstr>
      <vt:lpstr>Apex</vt:lpstr>
      <vt:lpstr>An ironworks, which was probably established late in the 16th century, was located at Pontygwaith (ST 079979) in the valley of the river Taff.   This is to fire your imagination as to what a 16th century foundry may have looked like! </vt:lpstr>
      <vt:lpstr>PowerPoint Presentation</vt:lpstr>
      <vt:lpstr>PowerPoint Presentation</vt:lpstr>
      <vt:lpstr> This manilla was Cast in Nigeria.  From the collections at RAMM (World Cultures)   The most popular African name for manillas, Okpoho, comes from the Igbo language, S.Eastern Nigeria.</vt:lpstr>
      <vt:lpstr>Kingdom of Benin, W Africa c.1600, man with Manillas The metals Bronze and Brass (red gold) were held in high regard in W. Africa. Quantities of the metal were acquired from European traders in the convenient bracelet form which the man on this plaque is holding. These bracelets were used as a trading currency commonly called 'Manillas', and were made in large numbers in Europe to be traded in W Africa for pepper, cloth, ivory, and other commodities.  The metal for this plaque probably came from melting down a quantity of the manillas. Victoria and Albert Museum from the British Museum.   </vt:lpstr>
      <vt:lpstr>African women wore manillas as a sign of wealth and importance in West African culture. Wives often wore them to show how well off and important their husbands were. The famous Livingstone even noted a tribe where "those whose status did not entitle them to load their legs with rings imitated the walk of those who did." (p243).  Ref :  http://www.coincoin.com/I062.htm    </vt:lpstr>
      <vt:lpstr>PowerPoint Presentation</vt:lpstr>
      <vt:lpstr>PowerPoint Presentation</vt:lpstr>
      <vt:lpstr>   Birdall Foundry location in St Thomas Exeter, Cowick Street and Albany road.     </vt:lpstr>
      <vt:lpstr>PowerPoint Presentation</vt:lpstr>
      <vt:lpstr> “Brasse Bracelts” from “Our Native Country”: The West Africa Trade and the Beginnings of English Manilla Manufacture By Thomas E. Davidson, Ph.D. Jamestown-Yorktown Foundation Senior Curator   The Mkporo manilla, on the right, from a private collection , was cast in a mould almost identical  to the Exeter Birdall mould. The Mkporo manilla is shown next to a smaller manilla in the Jamestown-Yorktown Foundation collection</vt:lpstr>
      <vt:lpstr>     Various manillas  The manilla, a lingering reminder of the slave trade, ceased to be legal tender in British West Africa on April 1, 1949.        </vt:lpstr>
      <vt:lpstr>PowerPoint Presentation</vt:lpstr>
      <vt:lpstr>     Plenty bells no manillas!?  My question… throughout my research so far I have only found 2/3 sites that mention the manilla mould finds in St Thomas Foundry 1984, where as the bells are mentioned in every single one.  Why is that?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Sandhya Dave</dc:creator>
  <cp:lastModifiedBy>Wendy Milne</cp:lastModifiedBy>
  <cp:revision>7</cp:revision>
  <dcterms:created xsi:type="dcterms:W3CDTF">2013-05-20T13:42:43Z</dcterms:created>
  <dcterms:modified xsi:type="dcterms:W3CDTF">2023-03-15T16:26:21Z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917067</vt:lpwstr>
  </property>
  <property fmtid="{D5CDD505-2E9C-101B-9397-08002B2CF9AE}" name="NXPowerLiteSettings" pid="3">
    <vt:lpwstr>F7000400038000</vt:lpwstr>
  </property>
  <property fmtid="{D5CDD505-2E9C-101B-9397-08002B2CF9AE}" name="NXPowerLiteVersion" pid="4">
    <vt:lpwstr>S9.2.0</vt:lpwstr>
  </property>
</Properties>
</file>