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6" r:id="rId4"/>
    <p:sldId id="259" r:id="rId5"/>
    <p:sldId id="261" r:id="rId6"/>
    <p:sldId id="262" r:id="rId7"/>
    <p:sldId id="263" r:id="rId8"/>
    <p:sldId id="265" r:id="rId9"/>
    <p:sldId id="266" r:id="rId10"/>
    <p:sldId id="264" r:id="rId11"/>
    <p:sldId id="269" r:id="rId12"/>
    <p:sldId id="260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ED84C3-8363-3AD2-5E53-7C1357C438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1076FD-9B0D-0ACC-66BB-1B4286012F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58BD1E-A4B4-42FB-AD42-4829A7107B5B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B3FB1A5-0CCC-42F9-595E-108A2194E5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8FB224-F4A2-14C0-BCF2-95872A6DA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D06D7-D2A9-BC7F-7DB1-46F9927817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D016-6F9F-0E04-B73A-7F0EB9CBD2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BAD440-66BD-45B0-BE3E-92706EB23EB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A4E7F384-AA30-AA0A-5969-7AC1E624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8727F-7672-44D3-9AB3-C0E0916794FA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727558-7B8B-AE81-C479-BA80536D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BD181DD3-F46D-F829-5A2F-C331254F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C2E2D-7DD9-4678-B67F-6603A14058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457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F7FB698-2B92-6E59-926B-48B7EB4A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E0724-A527-4658-A9C5-29D26E8FD383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107FC12-3710-DFCA-5B22-8A10F3CF3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E8303DD-8B0E-BD51-24D3-604B3581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55B5E-12F8-4003-8EB8-5AAD0D4B45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06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29F8B4F-9349-CBDE-DE7D-527E1D2CF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A427D-C4CC-4F1E-A94A-54F9EE3ECCE9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66504B8-D8E6-B06D-54C7-03DFFC23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787EFCB-3AFB-7F67-5457-26BAAE845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959C8-2134-46E0-BAD4-0A2541B8DC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058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338BDBE3-15F9-D6DE-48E8-66DE71DA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9ADC-8DD2-4F8E-9D3E-3A7F3940840D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7C9F859-3549-1443-D200-DA7A32FF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9F5CF58B-DD9C-3525-A67B-AB872390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E9E14-2F4D-4841-90BD-1AE8C4F89C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20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3CDB8-48C6-F601-A2FA-39459184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4BAF-409D-4636-9728-899E77EA9593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92650-7DA3-83DD-03FC-EEF840CD0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9E62-E4DF-6C5F-42B6-1AC88E4C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3A4EF-036C-45E6-B74B-A1CDD89988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9813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8EC4D5D7-A28C-35C2-EFFD-5118560D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0417-E0FC-4CDF-88D8-EA0D7B2936DD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4DAD21D-9DEC-DB38-37FC-530ED1E3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8F58E57A-195B-D6EC-A822-29F79D47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05D5F-7BE9-4972-A748-151DC2CD22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15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A9DE3B6F-80AC-9817-D7B7-06625177C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FAD8-AB47-4A4B-A3A1-409683C4EA3F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82871AA6-DEEF-21CE-8A90-730F7BF49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8A53B598-F196-F6EF-283D-AFA97C8B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8E2CE-5018-4B67-9BED-690A40B430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21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3CB16A68-F7BF-A5DC-21FB-547DFD16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8A6A-1D4A-4FFB-B3D3-094144E9D43B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183AE96-9559-6362-50CE-8090FB1F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45B8E7FB-A066-A85E-9474-B7393784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576A-583C-424D-9722-3EA4D2242B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166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5CC6EFB4-34D6-D5A7-C3E1-CFD310DD3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9D195-F4C7-46B5-9FB5-A9076441C3F3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6BBE21-18CF-2D43-36E0-9C766742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AF75B11B-AB6A-A582-F5DD-D13DFC61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A9A03-F3D4-477B-AF6D-3D50AB5AB8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660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AB7F6CB-2530-F436-F3F0-294E70BF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A2F84-3259-46AD-8E29-35F63385852A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EBEBE61-AB81-CD52-BDB2-32D3B8A5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F1E9D93A-7BEE-7EEC-B7AA-34B15F4F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98BA5-E606-4490-B610-14202154E8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126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0CDDA392-2EFD-1642-5FD9-92252233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9F190-624E-463D-AE62-91C940033E0A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0699FA3-CC73-F7E1-361B-10211710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F3FCEA1-86EB-E71A-1F84-6B226174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F6AF8-B139-456E-8768-8ED5442497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978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822C0E7B-FABD-7110-6E85-A37B98D1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E5D82D96-890A-C755-CC05-031828683E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A850638-FFCA-56FF-73BA-DD54256B2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82A339-4DB9-4EFD-9B5D-034ECCE96CC8}" type="datetime1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8F2B3-5DA5-232D-A2E9-828C4B202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DA510E6A-9D59-8440-B1FD-5DE338980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1071F406-3F43-4832-BA5D-F582B095639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1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ammcollections.org.uk/th.ashx?filename=%7e%2f_assets%2fartefacts%2f41-2005-5-1%2f41-2005-5-1.jpg&amp;width=900&amp;height=900&amp;aspect=4&amp;cache=1&amp;el=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//upload.wikimedia.org/wikipedia/commons/6/62/Exeter_St_Thomas_station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Plate 35">
            <a:extLst>
              <a:ext uri="{FF2B5EF4-FFF2-40B4-BE49-F238E27FC236}">
                <a16:creationId xmlns:a16="http://schemas.microsoft.com/office/drawing/2014/main" id="{1D239E4F-6F0C-A74C-06B6-735372E28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514350"/>
            <a:ext cx="8232775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8E52E-DB2C-FA55-193B-8B60B92A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503709-EBA7-4DCC-BF32-E51909483BB0}" type="slidenum">
              <a:rPr lang="en-GB" altLang="en-US">
                <a:solidFill>
                  <a:srgbClr val="BCBCBC"/>
                </a:solidFill>
              </a:rPr>
              <a:pPr eaLnBrk="1" hangingPunct="1"/>
              <a:t>1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XA948975">
            <a:extLst>
              <a:ext uri="{FF2B5EF4-FFF2-40B4-BE49-F238E27FC236}">
                <a16:creationId xmlns:a16="http://schemas.microsoft.com/office/drawing/2014/main" id="{1610103B-DB05-946F-8B15-41F54E31A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60350"/>
            <a:ext cx="3313112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D99C6-E6E5-43EA-B20A-8E152208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93D5DF-3F3B-4B2C-9215-FB23294F53D7}" type="slidenum">
              <a:rPr lang="en-GB" altLang="en-US">
                <a:solidFill>
                  <a:srgbClr val="BCBCBC"/>
                </a:solidFill>
              </a:rPr>
              <a:pPr eaLnBrk="1" hangingPunct="1"/>
              <a:t>10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5" descr="mkporo.jpg">
            <a:extLst>
              <a:ext uri="{FF2B5EF4-FFF2-40B4-BE49-F238E27FC236}">
                <a16:creationId xmlns:a16="http://schemas.microsoft.com/office/drawing/2014/main" id="{395FB544-DBBB-85E0-9468-B75A04F73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1341438"/>
            <a:ext cx="69532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081C5A-8121-7B81-3817-59C2A3EB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65460A-313B-4A7C-B0E4-952FEA7CAA04}" type="slidenum">
              <a:rPr lang="en-GB" altLang="en-US">
                <a:solidFill>
                  <a:srgbClr val="BCBCBC"/>
                </a:solidFill>
              </a:rPr>
              <a:pPr eaLnBrk="1" hangingPunct="1"/>
              <a:t>11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XAManillas">
            <a:extLst>
              <a:ext uri="{FF2B5EF4-FFF2-40B4-BE49-F238E27FC236}">
                <a16:creationId xmlns:a16="http://schemas.microsoft.com/office/drawing/2014/main" id="{30575CFC-49BD-A695-8301-944088959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77850"/>
            <a:ext cx="7345362" cy="591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7DECA3-9832-617B-BD76-52893EE9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B507FE-513F-45AF-B7F4-9F06D76C88B1}" type="slidenum">
              <a:rPr lang="en-GB" altLang="en-US">
                <a:solidFill>
                  <a:srgbClr val="BCBCBC"/>
                </a:solidFill>
              </a:rPr>
              <a:pPr eaLnBrk="1" hangingPunct="1"/>
              <a:t>12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hoto:A Benin bronze head from the 1800s. This represents a divine king of the Benin.">
            <a:extLst>
              <a:ext uri="{FF2B5EF4-FFF2-40B4-BE49-F238E27FC236}">
                <a16:creationId xmlns:a16="http://schemas.microsoft.com/office/drawing/2014/main" id="{FEA0543F-E1D4-8209-C64D-EEAF188FA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8913"/>
            <a:ext cx="4319588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3F6DF3-F1D0-3CB0-8D11-1A94A892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612A8F-B904-4111-AEBC-AF032D5FEF21}" type="slidenum">
              <a:rPr lang="en-GB" altLang="en-US">
                <a:solidFill>
                  <a:srgbClr val="BCBCBC"/>
                </a:solidFill>
              </a:rPr>
              <a:pPr eaLnBrk="1" hangingPunct="1"/>
              <a:t>13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hoto:Bell cast at the Birdall's foundry, St Thomas in about 1620">
            <a:extLst>
              <a:ext uri="{FF2B5EF4-FFF2-40B4-BE49-F238E27FC236}">
                <a16:creationId xmlns:a16="http://schemas.microsoft.com/office/drawing/2014/main" id="{3EB0F47E-CC04-053A-470B-61E949397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5" descr="mkporo.jpg">
            <a:extLst>
              <a:ext uri="{FF2B5EF4-FFF2-40B4-BE49-F238E27FC236}">
                <a16:creationId xmlns:a16="http://schemas.microsoft.com/office/drawing/2014/main" id="{40CE86F9-B611-1FEA-73C8-F68F1DDF5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292600"/>
            <a:ext cx="3960812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 descr="Photo:Bell cast at the Birdall's foundry, St Thomas in about 1620">
            <a:extLst>
              <a:ext uri="{FF2B5EF4-FFF2-40B4-BE49-F238E27FC236}">
                <a16:creationId xmlns:a16="http://schemas.microsoft.com/office/drawing/2014/main" id="{F73D8464-7BFB-F2F2-FEDC-B0315BAFB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0"/>
            <a:ext cx="28575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 descr="Photo:Bell cast at the Birdall's foundry, St Thomas in about 1620">
            <a:extLst>
              <a:ext uri="{FF2B5EF4-FFF2-40B4-BE49-F238E27FC236}">
                <a16:creationId xmlns:a16="http://schemas.microsoft.com/office/drawing/2014/main" id="{A3EAC1DE-C592-29AF-AAAE-7995753AE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F2B95-B6E3-1024-15F2-4BCC4310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4FF488-66BC-4253-9C2D-B3327F6EC130}" type="slidenum">
              <a:rPr lang="en-GB" altLang="en-US">
                <a:solidFill>
                  <a:srgbClr val="BCBCBC"/>
                </a:solidFill>
              </a:rPr>
              <a:pPr eaLnBrk="1" hangingPunct="1"/>
              <a:t>14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hoto:Exeter archaeology excavations at the foundry site in St Thomas">
            <a:extLst>
              <a:ext uri="{FF2B5EF4-FFF2-40B4-BE49-F238E27FC236}">
                <a16:creationId xmlns:a16="http://schemas.microsoft.com/office/drawing/2014/main" id="{7160E1DE-2D73-95FC-BB23-64AA8E855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55575"/>
            <a:ext cx="424815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A0E88A-9934-AA3B-ADD3-C659496C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27494F-345D-4CF3-BE38-B8E00A3BF428}" type="slidenum">
              <a:rPr lang="en-GB" altLang="en-US">
                <a:solidFill>
                  <a:srgbClr val="BCBCBC"/>
                </a:solidFill>
              </a:rPr>
              <a:pPr eaLnBrk="1" hangingPunct="1"/>
              <a:t>2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ttp://rammcollections.org.uk/th.ashx?filename=%7e%2f_assets%2fartefacts%2f41-2005-5-1%2f41-2005-5-1.jpg&amp;default=%7e%2F_assets%2Fwatermark.gif&amp;width=330&amp;aspect=4&amp;round=0&amp;cache=1">
            <a:hlinkClick r:id="rId2" tooltip="mould 41-2005-5-1"/>
            <a:extLst>
              <a:ext uri="{FF2B5EF4-FFF2-40B4-BE49-F238E27FC236}">
                <a16:creationId xmlns:a16="http://schemas.microsoft.com/office/drawing/2014/main" id="{48071935-E5A8-DED7-E629-67AF71C50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620713"/>
            <a:ext cx="5851525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5399CA-CB45-1B35-E57A-42C116FE8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4EF9DA-EE07-4FE6-A277-5E0371C3B9B8}" type="slidenum">
              <a:rPr lang="en-GB" altLang="en-US">
                <a:solidFill>
                  <a:srgbClr val="BCBCBC"/>
                </a:solidFill>
              </a:rPr>
              <a:pPr eaLnBrk="1" hangingPunct="1"/>
              <a:t>3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hoto:This manilla was Cast in Nigeria.">
            <a:extLst>
              <a:ext uri="{FF2B5EF4-FFF2-40B4-BE49-F238E27FC236}">
                <a16:creationId xmlns:a16="http://schemas.microsoft.com/office/drawing/2014/main" id="{816F266D-9131-6C94-B537-2396D56DD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692150"/>
            <a:ext cx="4305300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0B5852-30C4-278A-C9CB-3A1C1AF6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F55D15-6681-47D9-90D1-68D76777B451}" type="slidenum">
              <a:rPr lang="en-GB" altLang="en-US">
                <a:solidFill>
                  <a:srgbClr val="BCBCBC"/>
                </a:solidFill>
              </a:rPr>
              <a:pPr eaLnBrk="1" hangingPunct="1"/>
              <a:t>4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5828395850_cb3f1137d3">
            <a:extLst>
              <a:ext uri="{FF2B5EF4-FFF2-40B4-BE49-F238E27FC236}">
                <a16:creationId xmlns:a16="http://schemas.microsoft.com/office/drawing/2014/main" id="{6DA1DE27-D7FD-8FF7-D1F0-83A52F1CD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93663"/>
            <a:ext cx="4710113" cy="66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828898-48C9-5B41-A334-8C1E3008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8895F2-9ECD-483B-ACB5-EC34CE90BBD9}" type="slidenum">
              <a:rPr lang="en-GB" altLang="en-US">
                <a:solidFill>
                  <a:srgbClr val="BCBCBC"/>
                </a:solidFill>
              </a:rPr>
              <a:pPr eaLnBrk="1" hangingPunct="1"/>
              <a:t>5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51_img" descr="MANILLA: MONEY OF THE SLAVE TRADE">
            <a:extLst>
              <a:ext uri="{FF2B5EF4-FFF2-40B4-BE49-F238E27FC236}">
                <a16:creationId xmlns:a16="http://schemas.microsoft.com/office/drawing/2014/main" id="{245487A9-0533-B577-51DD-297243485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33825"/>
            <a:ext cx="37084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mainImage" descr="5309180618_75aab78d54_z">
            <a:extLst>
              <a:ext uri="{FF2B5EF4-FFF2-40B4-BE49-F238E27FC236}">
                <a16:creationId xmlns:a16="http://schemas.microsoft.com/office/drawing/2014/main" id="{58EB0559-9243-1E5C-AF26-BC138508B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340995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mainImage" descr="forthepost">
            <a:extLst>
              <a:ext uri="{FF2B5EF4-FFF2-40B4-BE49-F238E27FC236}">
                <a16:creationId xmlns:a16="http://schemas.microsoft.com/office/drawing/2014/main" id="{446B857F-E214-D9C2-3CC2-D708CE94E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620713"/>
            <a:ext cx="4278313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C0D52-524C-8C48-A672-D9AD399D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B5950E-C803-4C0F-B5FC-07D69B22BB06}" type="slidenum">
              <a:rPr lang="en-GB" altLang="en-US">
                <a:solidFill>
                  <a:srgbClr val="BCBCBC"/>
                </a:solidFill>
              </a:rPr>
              <a:pPr eaLnBrk="1" hangingPunct="1"/>
              <a:t>6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coincoin.com/bDuchBeninS15.jpg">
            <a:extLst>
              <a:ext uri="{FF2B5EF4-FFF2-40B4-BE49-F238E27FC236}">
                <a16:creationId xmlns:a16="http://schemas.microsoft.com/office/drawing/2014/main" id="{AF5F0444-AE05-3FFB-F8C7-42D9D0108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85738"/>
            <a:ext cx="4824413" cy="644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23A097-1C0B-0B9F-3354-78116F3C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0EEE2A-0ED9-4084-B0DB-805796EDBEF2}" type="slidenum">
              <a:rPr lang="en-GB" altLang="en-US">
                <a:solidFill>
                  <a:srgbClr val="BCBCBC"/>
                </a:solidFill>
              </a:rPr>
              <a:pPr eaLnBrk="1" hangingPunct="1"/>
              <a:t>7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arious types of peppercorns">
            <a:extLst>
              <a:ext uri="{FF2B5EF4-FFF2-40B4-BE49-F238E27FC236}">
                <a16:creationId xmlns:a16="http://schemas.microsoft.com/office/drawing/2014/main" id="{50A4000A-2BEC-7963-AABE-79334A2FF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95663"/>
            <a:ext cx="2808288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http://www.newscientist.com/blog/environment/uploaded_images/tusks-722224.JPG">
            <a:extLst>
              <a:ext uri="{FF2B5EF4-FFF2-40B4-BE49-F238E27FC236}">
                <a16:creationId xmlns:a16="http://schemas.microsoft.com/office/drawing/2014/main" id="{DD777AD5-724D-E15E-E10D-56C086742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60350"/>
            <a:ext cx="4464050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http://www.curacaomaritime.com/files/slavenhandel__1315601494.jpg">
            <a:extLst>
              <a:ext uri="{FF2B5EF4-FFF2-40B4-BE49-F238E27FC236}">
                <a16:creationId xmlns:a16="http://schemas.microsoft.com/office/drawing/2014/main" id="{C540569B-CD83-8EF3-431E-DBB9BC544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41148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5FA3C-1BB4-B625-FE76-A4D8DFBD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499427-2002-4508-B215-249D1E3211E5}" type="slidenum">
              <a:rPr lang="en-GB" altLang="en-US">
                <a:solidFill>
                  <a:srgbClr val="BCBCBC"/>
                </a:solidFill>
              </a:rPr>
              <a:pPr eaLnBrk="1" hangingPunct="1"/>
              <a:t>8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le:Exeter St Thomas station.jpg">
            <a:hlinkClick r:id="rId2"/>
            <a:extLst>
              <a:ext uri="{FF2B5EF4-FFF2-40B4-BE49-F238E27FC236}">
                <a16:creationId xmlns:a16="http://schemas.microsoft.com/office/drawing/2014/main" id="{8683E40B-C2B0-E810-3A84-FC6DB505C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836613"/>
            <a:ext cx="7620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F95AF-5F88-228C-F358-2DA45668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E1BF3A-BF0F-4444-B902-74972CC21397}" type="slidenum">
              <a:rPr lang="en-GB" altLang="en-US">
                <a:solidFill>
                  <a:srgbClr val="BCBCBC"/>
                </a:solidFill>
              </a:rPr>
              <a:pPr eaLnBrk="1" hangingPunct="1"/>
              <a:t>9</a:t>
            </a:fld>
            <a:endParaRPr lang="en-GB" altLang="en-US">
              <a:solidFill>
                <a:srgbClr val="BCBCBC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 (1)</Template>
  <TotalTime>452</TotalTime>
  <Words>14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Sandhya Dave</dc:creator>
  <cp:lastModifiedBy>Wendy Milne</cp:lastModifiedBy>
  <cp:revision>5</cp:revision>
  <dcterms:created xsi:type="dcterms:W3CDTF">2013-05-20T13:42:43Z</dcterms:created>
  <dcterms:modified xsi:type="dcterms:W3CDTF">2023-03-15T16:39:57Z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987975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